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323" r:id="rId4"/>
    <p:sldId id="328" r:id="rId5"/>
    <p:sldId id="301" r:id="rId6"/>
    <p:sldId id="297" r:id="rId7"/>
    <p:sldId id="298" r:id="rId8"/>
    <p:sldId id="273" r:id="rId9"/>
    <p:sldId id="280" r:id="rId10"/>
    <p:sldId id="293" r:id="rId11"/>
    <p:sldId id="326" r:id="rId12"/>
    <p:sldId id="324" r:id="rId13"/>
    <p:sldId id="327" r:id="rId14"/>
    <p:sldId id="312" r:id="rId15"/>
    <p:sldId id="299" r:id="rId16"/>
    <p:sldId id="295" r:id="rId17"/>
    <p:sldId id="282" r:id="rId18"/>
    <p:sldId id="315" r:id="rId19"/>
    <p:sldId id="320" r:id="rId20"/>
    <p:sldId id="325" r:id="rId21"/>
    <p:sldId id="314" r:id="rId22"/>
    <p:sldId id="333" r:id="rId23"/>
    <p:sldId id="330" r:id="rId24"/>
    <p:sldId id="300" r:id="rId25"/>
    <p:sldId id="331" r:id="rId26"/>
    <p:sldId id="316" r:id="rId27"/>
    <p:sldId id="272"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363"/>
    <a:srgbClr val="CC3300"/>
    <a:srgbClr val="DED09E"/>
    <a:srgbClr val="800080"/>
    <a:srgbClr val="FFFF00"/>
    <a:srgbClr val="FF0066"/>
    <a:srgbClr val="0000FF"/>
    <a:srgbClr val="FF00FF"/>
    <a:srgbClr val="00FF00"/>
    <a:srgbClr val="788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3953" autoAdjust="0"/>
  </p:normalViewPr>
  <p:slideViewPr>
    <p:cSldViewPr snapToGrid="0">
      <p:cViewPr varScale="1">
        <p:scale>
          <a:sx n="108" d="100"/>
          <a:sy n="108"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1"/>
          <c:h val="1"/>
        </c:manualLayout>
      </c:layout>
      <c:pie3DChart>
        <c:varyColors val="1"/>
        <c:ser>
          <c:idx val="0"/>
          <c:order val="0"/>
          <c:tx>
            <c:strRef>
              <c:f>Sheet1!$B$1</c:f>
              <c:strCache>
                <c:ptCount val="1"/>
                <c:pt idx="0">
                  <c:v>Income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162-40FE-9C43-B95525CE7EA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162-40FE-9C43-B95525CE7EA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162-40FE-9C43-B95525CE7EA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3162-40FE-9C43-B95525CE7EA5}"/>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3162-40FE-9C43-B95525CE7EA5}"/>
              </c:ext>
            </c:extLst>
          </c:dPt>
          <c:dLbls>
            <c:dLbl>
              <c:idx val="0"/>
              <c:layout/>
              <c:tx>
                <c:rich>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fld id="{AD0597A5-B5BF-4AD4-8943-F40EDE53383B}" type="CATEGORYNAME">
                      <a:rPr lang="en-US">
                        <a:solidFill>
                          <a:schemeClr val="tx1"/>
                        </a:solidFill>
                      </a:rPr>
                      <a:pPr>
                        <a:defRPr/>
                      </a:pPr>
                      <a:t>[CATEGORY NAME]</a:t>
                    </a:fld>
                    <a:r>
                      <a:rPr lang="en-US" dirty="0">
                        <a:solidFill>
                          <a:schemeClr val="tx1"/>
                        </a:solidFill>
                      </a:rPr>
                      <a:t>
</a:t>
                    </a:r>
                    <a:fld id="{6DB23E4F-70EB-4DC9-B0C7-962F3005B1B5}" type="VALUE">
                      <a:rPr lang="en-US">
                        <a:solidFill>
                          <a:schemeClr val="tx1"/>
                        </a:solidFill>
                      </a:rPr>
                      <a:pPr>
                        <a:defRPr/>
                      </a:pPr>
                      <a:t>[VALUE]</a:t>
                    </a:fld>
                    <a:r>
                      <a:rPr lang="en-US" dirty="0">
                        <a:solidFill>
                          <a:schemeClr val="tx1"/>
                        </a:solidFill>
                      </a:rPr>
                      <a:t>
</a:t>
                    </a:r>
                    <a:fld id="{D5ECBC5F-3D05-4079-B33F-7DF3BCDCF3F6}" type="PERCENTAGE">
                      <a:rPr lang="en-US">
                        <a:solidFill>
                          <a:schemeClr val="tx1"/>
                        </a:solidFill>
                      </a:rPr>
                      <a:pPr>
                        <a:defRPr/>
                      </a:pPr>
                      <a:t>[PERCENTAGE]</a:t>
                    </a:fld>
                    <a:endParaRPr lang="en-US" dirty="0">
                      <a:solidFill>
                        <a:schemeClr val="tx1"/>
                      </a:solidFill>
                    </a:endParaRPr>
                  </a:p>
                </c:rich>
              </c:tx>
              <c:spPr>
                <a:solidFill>
                  <a:prstClr val="white"/>
                </a:solidFill>
                <a:ln>
                  <a:solidFill>
                    <a:prstClr val="black"/>
                  </a:solidFill>
                </a:ln>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1-3162-40FE-9C43-B95525CE7EA5}"/>
                </c:ext>
              </c:extLst>
            </c:dLbl>
            <c:dLbl>
              <c:idx val="1"/>
              <c:layout>
                <c:manualLayout>
                  <c:x val="-1.7610064637256933E-2"/>
                  <c:y val="0.10135932469682456"/>
                </c:manualLayout>
              </c:layout>
              <c:tx>
                <c:rich>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fld id="{33F342E0-71F5-4D93-B034-7CA224EE6AD4}" type="CATEGORYNAME">
                      <a:rPr lang="en-US" b="1" baseline="0">
                        <a:solidFill>
                          <a:schemeClr val="tx1"/>
                        </a:solidFill>
                      </a:rPr>
                      <a:pPr>
                        <a:defRPr>
                          <a:solidFill>
                            <a:schemeClr val="accent1"/>
                          </a:solidFill>
                        </a:defRPr>
                      </a:pPr>
                      <a:t>[CATEGORY NAME]</a:t>
                    </a:fld>
                    <a:r>
                      <a:rPr lang="en-US" b="0" baseline="0" dirty="0">
                        <a:solidFill>
                          <a:schemeClr val="tx1"/>
                        </a:solidFill>
                      </a:rPr>
                      <a:t>
</a:t>
                    </a:r>
                    <a:fld id="{3446B3FA-BCDD-4504-B066-2BA894B3F5A5}" type="VALUE">
                      <a:rPr lang="en-US" b="1" baseline="0">
                        <a:solidFill>
                          <a:schemeClr val="tx1"/>
                        </a:solidFill>
                      </a:rPr>
                      <a:pPr>
                        <a:defRPr>
                          <a:solidFill>
                            <a:schemeClr val="accent1"/>
                          </a:solidFill>
                        </a:defRPr>
                      </a:pPr>
                      <a:t>[VALUE]</a:t>
                    </a:fld>
                    <a:r>
                      <a:rPr lang="en-US" b="1" baseline="0" dirty="0">
                        <a:solidFill>
                          <a:schemeClr val="tx1"/>
                        </a:solidFill>
                      </a:rPr>
                      <a:t>
</a:t>
                    </a:r>
                    <a:fld id="{3277A92E-0B00-4AFB-AAFD-297E03DDD315}" type="PERCENTAGE">
                      <a:rPr lang="en-US" b="1" baseline="0">
                        <a:solidFill>
                          <a:schemeClr val="tx1"/>
                        </a:solidFill>
                      </a:rPr>
                      <a:pPr>
                        <a:defRPr>
                          <a:solidFill>
                            <a:schemeClr val="accent1"/>
                          </a:solidFill>
                        </a:defRPr>
                      </a:pPr>
                      <a:t>[PERCENTAGE]</a:t>
                    </a:fld>
                    <a:endParaRPr lang="en-US" b="1" baseline="0" dirty="0">
                      <a:solidFill>
                        <a:schemeClr val="tx1"/>
                      </a:solidFill>
                    </a:endParaRPr>
                  </a:p>
                </c:rich>
              </c:tx>
              <c:spPr>
                <a:solidFill>
                  <a:prstClr val="white"/>
                </a:solidFill>
                <a:ln>
                  <a:solidFill>
                    <a:prstClr val="black"/>
                  </a:solidFill>
                </a:ln>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3-3162-40FE-9C43-B95525CE7EA5}"/>
                </c:ext>
              </c:extLst>
            </c:dLbl>
            <c:dLbl>
              <c:idx val="2"/>
              <c:layout>
                <c:manualLayout>
                  <c:x val="-8.2180301640532472E-2"/>
                  <c:y val="7.2399517640589035E-3"/>
                </c:manualLayout>
              </c:layout>
              <c:tx>
                <c:rich>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fld id="{6E20F763-AF74-40EF-A555-91A35C3157A0}" type="CATEGORYNAME">
                      <a:rPr lang="en-US" baseline="0">
                        <a:solidFill>
                          <a:schemeClr val="tx1"/>
                        </a:solidFill>
                      </a:rPr>
                      <a:pPr>
                        <a:defRPr>
                          <a:solidFill>
                            <a:schemeClr val="accent1"/>
                          </a:solidFill>
                        </a:defRPr>
                      </a:pPr>
                      <a:t>[CATEGORY NAME]</a:t>
                    </a:fld>
                    <a:r>
                      <a:rPr lang="en-US" baseline="0" dirty="0">
                        <a:solidFill>
                          <a:schemeClr val="tx1"/>
                        </a:solidFill>
                      </a:rPr>
                      <a:t>, </a:t>
                    </a:r>
                    <a:fld id="{7DE91EEE-DE02-41CD-89F0-B33D2ABADAA7}" type="VALUE">
                      <a:rPr lang="en-US" baseline="0">
                        <a:solidFill>
                          <a:schemeClr val="tx1"/>
                        </a:solidFill>
                      </a:rPr>
                      <a:pPr>
                        <a:defRPr>
                          <a:solidFill>
                            <a:schemeClr val="accent1"/>
                          </a:solidFill>
                        </a:defRPr>
                      </a:pPr>
                      <a:t>[VALUE]</a:t>
                    </a:fld>
                    <a:r>
                      <a:rPr lang="en-US" baseline="0" dirty="0">
                        <a:solidFill>
                          <a:schemeClr val="tx1"/>
                        </a:solidFill>
                      </a:rPr>
                      <a:t>, </a:t>
                    </a:r>
                    <a:fld id="{C17CF86D-4105-4A08-A464-8CC8681DA9B1}"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prstClr val="black"/>
                  </a:solidFill>
                </a:ln>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5-3162-40FE-9C43-B95525CE7EA5}"/>
                </c:ext>
              </c:extLst>
            </c:dLbl>
            <c:dLbl>
              <c:idx val="3"/>
              <c:layout>
                <c:manualLayout>
                  <c:x val="-3.8070151841742374E-2"/>
                  <c:y val="-2.4133267559353529E-2"/>
                </c:manualLayout>
              </c:layout>
              <c:tx>
                <c:rich>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fld id="{21C43A51-EFB4-4BD5-B67B-E5C358BBBE79}" type="CATEGORYNAME">
                      <a:rPr lang="en-US" baseline="0">
                        <a:solidFill>
                          <a:schemeClr val="tx1"/>
                        </a:solidFill>
                      </a:rPr>
                      <a:pPr>
                        <a:defRPr>
                          <a:solidFill>
                            <a:schemeClr val="accent1"/>
                          </a:solidFill>
                        </a:defRPr>
                      </a:pPr>
                      <a:t>[CATEGORY NAME]</a:t>
                    </a:fld>
                    <a:r>
                      <a:rPr lang="en-US" baseline="0" dirty="0">
                        <a:solidFill>
                          <a:schemeClr val="tx1"/>
                        </a:solidFill>
                      </a:rPr>
                      <a:t>, </a:t>
                    </a:r>
                    <a:fld id="{15AEF6E3-B78B-498F-B07D-68B1B068BFE5}" type="VALUE">
                      <a:rPr lang="en-US" baseline="0">
                        <a:solidFill>
                          <a:schemeClr val="tx1"/>
                        </a:solidFill>
                      </a:rPr>
                      <a:pPr>
                        <a:defRPr>
                          <a:solidFill>
                            <a:schemeClr val="accent1"/>
                          </a:solidFill>
                        </a:defRPr>
                      </a:pPr>
                      <a:t>[VALUE]</a:t>
                    </a:fld>
                    <a:r>
                      <a:rPr lang="en-US" baseline="0" dirty="0">
                        <a:solidFill>
                          <a:schemeClr val="tx1"/>
                        </a:solidFill>
                      </a:rPr>
                      <a:t>, </a:t>
                    </a:r>
                    <a:fld id="{7BBBECAF-18C0-4DFF-949A-DE9EB0429A78}"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prstClr val="black"/>
                  </a:solidFill>
                </a:ln>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1467408323089679"/>
                      <c:h val="0.15998087476212094"/>
                    </c:manualLayout>
                  </c15:layout>
                  <c15:dlblFieldTable/>
                  <c15:showDataLabelsRange val="0"/>
                </c:ext>
                <c:ext xmlns:c16="http://schemas.microsoft.com/office/drawing/2014/chart" uri="{C3380CC4-5D6E-409C-BE32-E72D297353CC}">
                  <c16:uniqueId val="{00000007-3162-40FE-9C43-B95525CE7EA5}"/>
                </c:ext>
              </c:extLst>
            </c:dLbl>
            <c:dLbl>
              <c:idx val="4"/>
              <c:layout>
                <c:manualLayout>
                  <c:x val="3.742132957836837E-2"/>
                  <c:y val="-7.5839539865910771E-2"/>
                </c:manualLayout>
              </c:layout>
              <c:tx>
                <c:rich>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fld id="{09D28F83-4CF9-4E34-AE16-6967C17A83A8}" type="CATEGORYNAME">
                      <a:rPr lang="en-US" baseline="0">
                        <a:solidFill>
                          <a:schemeClr val="tx1"/>
                        </a:solidFill>
                      </a:rPr>
                      <a:pPr>
                        <a:defRPr>
                          <a:solidFill>
                            <a:schemeClr val="accent1"/>
                          </a:solidFill>
                        </a:defRPr>
                      </a:pPr>
                      <a:t>[CATEGORY NAME]</a:t>
                    </a:fld>
                    <a:r>
                      <a:rPr lang="en-US" baseline="0" dirty="0">
                        <a:solidFill>
                          <a:schemeClr val="tx1"/>
                        </a:solidFill>
                      </a:rPr>
                      <a:t>, </a:t>
                    </a:r>
                    <a:fld id="{D1F0768D-DB1C-4280-85C8-ACA797DA3950}" type="VALUE">
                      <a:rPr lang="en-US" baseline="0">
                        <a:solidFill>
                          <a:schemeClr val="tx1"/>
                        </a:solidFill>
                      </a:rPr>
                      <a:pPr>
                        <a:defRPr>
                          <a:solidFill>
                            <a:schemeClr val="accent1"/>
                          </a:solidFill>
                        </a:defRPr>
                      </a:pPr>
                      <a:t>[VALUE]</a:t>
                    </a:fld>
                    <a:r>
                      <a:rPr lang="en-US" baseline="0" dirty="0">
                        <a:solidFill>
                          <a:schemeClr val="tx1"/>
                        </a:solidFill>
                      </a:rPr>
                      <a:t>, </a:t>
                    </a:r>
                    <a:fld id="{9613BECC-B70E-44A1-8CF8-EE266C81B13D}"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prstClr val="black"/>
                  </a:solidFill>
                </a:ln>
                <a:effectLst/>
              </c:spPr>
              <c:txPr>
                <a:bodyPr rot="0" spcFirstLastPara="1" vertOverflow="clip" horzOverflow="clip" vert="horz" wrap="square" lIns="36576" tIns="18288" rIns="36576" bIns="18288"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668666402746796"/>
                      <c:h val="0.11754071190198663"/>
                    </c:manualLayout>
                  </c15:layout>
                  <c15:dlblFieldTable/>
                  <c15:showDataLabelsRange val="0"/>
                </c:ext>
                <c:ext xmlns:c16="http://schemas.microsoft.com/office/drawing/2014/chart" uri="{C3380CC4-5D6E-409C-BE32-E72D297353CC}">
                  <c16:uniqueId val="{00000009-3162-40FE-9C43-B95525CE7EA5}"/>
                </c:ext>
              </c:extLst>
            </c:dLbl>
            <c:spPr>
              <a:solidFill>
                <a:prstClr val="white"/>
              </a:solidFill>
              <a:ln>
                <a:solidFill>
                  <a:prstClr val="black"/>
                </a:solid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Assessments</c:v>
                </c:pt>
                <c:pt idx="1">
                  <c:v>Initial Owner Contribution</c:v>
                </c:pt>
                <c:pt idx="2">
                  <c:v>Builder Assessments</c:v>
                </c:pt>
                <c:pt idx="3">
                  <c:v>Initial Builder Contribution</c:v>
                </c:pt>
                <c:pt idx="4">
                  <c:v>Developer Contribution</c:v>
                </c:pt>
              </c:strCache>
            </c:strRef>
          </c:cat>
          <c:val>
            <c:numRef>
              <c:f>Sheet1!$B$2:$B$6</c:f>
              <c:numCache>
                <c:formatCode>_("$"* #,##0_);_("$"* \(#,##0\);_("$"* "-"_);_(@_)</c:formatCode>
                <c:ptCount val="5"/>
                <c:pt idx="0">
                  <c:v>278829</c:v>
                </c:pt>
                <c:pt idx="1">
                  <c:v>64500</c:v>
                </c:pt>
                <c:pt idx="2">
                  <c:v>129121</c:v>
                </c:pt>
                <c:pt idx="3">
                  <c:v>118000</c:v>
                </c:pt>
                <c:pt idx="4">
                  <c:v>343892</c:v>
                </c:pt>
              </c:numCache>
            </c:numRef>
          </c:val>
          <c:extLst>
            <c:ext xmlns:c16="http://schemas.microsoft.com/office/drawing/2014/chart" uri="{C3380CC4-5D6E-409C-BE32-E72D297353CC}">
              <c16:uniqueId val="{0000000A-3162-40FE-9C43-B95525CE7EA5}"/>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109548199678925E-2"/>
          <c:y val="0.16169250380718408"/>
          <c:w val="0.86858168672312186"/>
          <c:h val="0.82684216324101578"/>
        </c:manualLayout>
      </c:layout>
      <c:pie3DChart>
        <c:varyColors val="1"/>
        <c:ser>
          <c:idx val="0"/>
          <c:order val="0"/>
          <c:tx>
            <c:strRef>
              <c:f>Sheet1!$B$1</c:f>
              <c:strCache>
                <c:ptCount val="1"/>
                <c:pt idx="0">
                  <c:v>Expenses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3E5-4B59-86F1-1C94F5E8994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3E5-4B59-86F1-1C94F5E89945}"/>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F3E5-4B59-86F1-1C94F5E89945}"/>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3E5-4B59-86F1-1C94F5E89945}"/>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F3E5-4B59-86F1-1C94F5E89945}"/>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F3E5-4B59-86F1-1C94F5E89945}"/>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FD3B-4BB9-BD37-E45677387E00}"/>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FD3B-4BB9-BD37-E45677387E00}"/>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FD3B-4BB9-BD37-E45677387E00}"/>
              </c:ext>
            </c:extLst>
          </c:dPt>
          <c:dLbls>
            <c:dLbl>
              <c:idx val="0"/>
              <c:layout>
                <c:manualLayout>
                  <c:x val="7.5471698113207544E-2"/>
                  <c:y val="-5.5187601996574458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3A367E10-4134-4620-BD6C-0CAAE194FB7E}" type="CATEGORYNAME">
                      <a:rPr lang="en-US">
                        <a:solidFill>
                          <a:schemeClr val="tx1"/>
                        </a:solidFill>
                      </a:rPr>
                      <a:pPr>
                        <a:defRPr/>
                      </a:pPr>
                      <a:t>[CATEGORY NAME]</a:t>
                    </a:fld>
                    <a:r>
                      <a:rPr lang="en-US" baseline="0" dirty="0">
                        <a:solidFill>
                          <a:schemeClr val="tx1"/>
                        </a:solidFill>
                      </a:rPr>
                      <a:t>, </a:t>
                    </a:r>
                    <a:fld id="{7F39527F-6C4F-4BB0-A93F-47795D600840}" type="VALUE">
                      <a:rPr lang="en-US" baseline="0">
                        <a:solidFill>
                          <a:schemeClr val="tx1"/>
                        </a:solidFill>
                      </a:rPr>
                      <a:pPr>
                        <a:defRPr/>
                      </a:pPr>
                      <a:t>[VALUE]</a:t>
                    </a:fld>
                    <a:r>
                      <a:rPr lang="en-US" baseline="0" dirty="0">
                        <a:solidFill>
                          <a:schemeClr val="tx1"/>
                        </a:solidFill>
                      </a:rPr>
                      <a:t>, </a:t>
                    </a:r>
                    <a:fld id="{044C60C7-A7AD-48C0-943C-285756657C33}" type="PERCENTAGE">
                      <a:rPr lang="en-US" baseline="0">
                        <a:solidFill>
                          <a:schemeClr val="tx1"/>
                        </a:solidFill>
                      </a:rPr>
                      <a:pPr>
                        <a:defRPr/>
                      </a:pPr>
                      <a:t>[PERCENTAGE]</a:t>
                    </a:fld>
                    <a:endParaRPr lang="en-US" baseline="0" dirty="0">
                      <a:solidFill>
                        <a:schemeClr val="tx1"/>
                      </a:solidFill>
                    </a:endParaRP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1-F3E5-4B59-86F1-1C94F5E89945}"/>
                </c:ext>
              </c:extLst>
            </c:dLbl>
            <c:dLbl>
              <c:idx val="1"/>
              <c:layout>
                <c:manualLayout>
                  <c:x val="0.2279874213836478"/>
                  <c:y val="-4.966884179691701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61B45617-03E1-4684-A0E6-E2E4DE110326}" type="CATEGORYNAME">
                      <a:rPr lang="en-US">
                        <a:solidFill>
                          <a:schemeClr val="tx1"/>
                        </a:solidFill>
                      </a:rPr>
                      <a:pPr>
                        <a:defRPr>
                          <a:solidFill>
                            <a:schemeClr val="accent1"/>
                          </a:solidFill>
                        </a:defRPr>
                      </a:pPr>
                      <a:t>[CATEGORY NAME]</a:t>
                    </a:fld>
                    <a:r>
                      <a:rPr lang="en-US" baseline="0" dirty="0">
                        <a:solidFill>
                          <a:schemeClr val="tx1"/>
                        </a:solidFill>
                      </a:rPr>
                      <a:t>, </a:t>
                    </a:r>
                    <a:fld id="{89A22516-A55E-462E-AE47-8B9A8D4D140D}" type="VALUE">
                      <a:rPr lang="en-US" baseline="0">
                        <a:solidFill>
                          <a:schemeClr val="tx1"/>
                        </a:solidFill>
                      </a:rPr>
                      <a:pPr>
                        <a:defRPr>
                          <a:solidFill>
                            <a:schemeClr val="accent1"/>
                          </a:solidFill>
                        </a:defRPr>
                      </a:pPr>
                      <a:t>[VALUE]</a:t>
                    </a:fld>
                    <a:r>
                      <a:rPr lang="en-US" baseline="0" dirty="0">
                        <a:solidFill>
                          <a:schemeClr val="tx1"/>
                        </a:solidFill>
                      </a:rPr>
                      <a:t>, </a:t>
                    </a:r>
                    <a:fld id="{60897998-6B22-49E7-AAD7-DC1A2A366A61}"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ED7D31"/>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3-F3E5-4B59-86F1-1C94F5E89945}"/>
                </c:ext>
              </c:extLst>
            </c:dLbl>
            <c:dLbl>
              <c:idx val="2"/>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9F69F09C-B725-46E3-9F1F-1ACD2F84F6CD}" type="CATEGORYNAME">
                      <a:rPr lang="en-US">
                        <a:solidFill>
                          <a:schemeClr val="tx1"/>
                        </a:solidFill>
                      </a:rPr>
                      <a:pPr>
                        <a:defRPr>
                          <a:solidFill>
                            <a:schemeClr val="accent1"/>
                          </a:solidFill>
                        </a:defRPr>
                      </a:pPr>
                      <a:t>[CATEGORY NAME]</a:t>
                    </a:fld>
                    <a:r>
                      <a:rPr lang="en-US" baseline="0" dirty="0">
                        <a:solidFill>
                          <a:schemeClr val="tx1"/>
                        </a:solidFill>
                      </a:rPr>
                      <a:t>, </a:t>
                    </a:r>
                    <a:fld id="{2357B0CE-EA93-4D0D-9D41-8783531E45E5}" type="VALUE">
                      <a:rPr lang="en-US" baseline="0">
                        <a:solidFill>
                          <a:schemeClr val="tx1"/>
                        </a:solidFill>
                      </a:rPr>
                      <a:pPr>
                        <a:defRPr>
                          <a:solidFill>
                            <a:schemeClr val="accent1"/>
                          </a:solidFill>
                        </a:defRPr>
                      </a:pPr>
                      <a:t>[VALUE]</a:t>
                    </a:fld>
                    <a:r>
                      <a:rPr lang="en-US" baseline="0" dirty="0">
                        <a:solidFill>
                          <a:schemeClr val="tx1"/>
                        </a:solidFill>
                      </a:rPr>
                      <a:t>, </a:t>
                    </a:r>
                    <a:fld id="{06DD407D-B4FF-4E38-BE6A-C9B79C0B80C4}"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A5A5A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5-F3E5-4B59-86F1-1C94F5E89945}"/>
                </c:ext>
              </c:extLst>
            </c:dLbl>
            <c:dLbl>
              <c:idx val="3"/>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115273A0-CFBE-40C8-A586-7308A183FDAC}" type="CATEGORYNAME">
                      <a:rPr lang="en-US">
                        <a:solidFill>
                          <a:schemeClr val="tx1"/>
                        </a:solidFill>
                      </a:rPr>
                      <a:pPr>
                        <a:defRPr>
                          <a:solidFill>
                            <a:schemeClr val="accent1"/>
                          </a:solidFill>
                        </a:defRPr>
                      </a:pPr>
                      <a:t>[CATEGORY NAME]</a:t>
                    </a:fld>
                    <a:r>
                      <a:rPr lang="en-US" baseline="0" dirty="0">
                        <a:solidFill>
                          <a:schemeClr val="tx1"/>
                        </a:solidFill>
                      </a:rPr>
                      <a:t>, </a:t>
                    </a:r>
                    <a:fld id="{04B51F2E-A0E6-407E-9E1E-C3E80AC55B9B}" type="VALUE">
                      <a:rPr lang="en-US" baseline="0">
                        <a:solidFill>
                          <a:schemeClr val="tx1"/>
                        </a:solidFill>
                      </a:rPr>
                      <a:pPr>
                        <a:defRPr>
                          <a:solidFill>
                            <a:schemeClr val="accent1"/>
                          </a:solidFill>
                        </a:defRPr>
                      </a:pPr>
                      <a:t>[VALUE]</a:t>
                    </a:fld>
                    <a:r>
                      <a:rPr lang="en-US" baseline="0" dirty="0">
                        <a:solidFill>
                          <a:schemeClr val="tx1"/>
                        </a:solidFill>
                      </a:rPr>
                      <a:t>, </a:t>
                    </a:r>
                    <a:fld id="{9CB83938-E6A4-49A5-8DB1-B07FFB4585CC}"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FFC000"/>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7-F3E5-4B59-86F1-1C94F5E89945}"/>
                </c:ext>
              </c:extLst>
            </c:dLbl>
            <c:dLbl>
              <c:idx val="4"/>
              <c:layout>
                <c:manualLayout>
                  <c:x val="5.8176100628930812E-2"/>
                  <c:y val="6.3465742296060626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66C73EFF-4FAA-4DB5-B162-7C086470FD77}" type="CATEGORYNAME">
                      <a:rPr lang="en-US" baseline="0">
                        <a:solidFill>
                          <a:schemeClr val="tx1"/>
                        </a:solidFill>
                      </a:rPr>
                      <a:pPr>
                        <a:defRPr>
                          <a:solidFill>
                            <a:schemeClr val="accent1"/>
                          </a:solidFill>
                        </a:defRPr>
                      </a:pPr>
                      <a:t>[CATEGORY NAME]</a:t>
                    </a:fld>
                    <a:r>
                      <a:rPr lang="en-US" baseline="0" dirty="0">
                        <a:solidFill>
                          <a:schemeClr val="tx1"/>
                        </a:solidFill>
                      </a:rPr>
                      <a:t>, </a:t>
                    </a:r>
                    <a:fld id="{6DA976FB-CF1E-45D4-BB3C-EE6D72A3C5E0}" type="VALUE">
                      <a:rPr lang="en-US" baseline="0">
                        <a:solidFill>
                          <a:schemeClr val="tx1"/>
                        </a:solidFill>
                      </a:rPr>
                      <a:pPr>
                        <a:defRPr>
                          <a:solidFill>
                            <a:schemeClr val="accent1"/>
                          </a:solidFill>
                        </a:defRPr>
                      </a:pPr>
                      <a:t>[VALUE]</a:t>
                    </a:fld>
                    <a:r>
                      <a:rPr lang="en-US" baseline="0" dirty="0">
                        <a:solidFill>
                          <a:schemeClr val="tx1"/>
                        </a:solidFill>
                      </a:rPr>
                      <a:t>, </a:t>
                    </a:r>
                    <a:fld id="{1974A498-D6BB-46A3-B7B5-19FC83144B6B}"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9-F3E5-4B59-86F1-1C94F5E89945}"/>
                </c:ext>
              </c:extLst>
            </c:dLbl>
            <c:dLbl>
              <c:idx val="5"/>
              <c:layout>
                <c:manualLayout>
                  <c:x val="4.5569504283662653E-2"/>
                  <c:y val="0.16142373583998024"/>
                </c:manualLayout>
              </c:layout>
              <c:tx>
                <c:rich>
                  <a:bodyPr rot="0" spcFirstLastPara="1" vertOverflow="clip" horzOverflow="clip" vert="horz" wrap="square" lIns="38100" tIns="19050" rIns="38100" bIns="19050" anchor="ctr" anchorCtr="1">
                    <a:noAutofit/>
                  </a:bodyPr>
                  <a:lstStyle/>
                  <a:p>
                    <a:pPr>
                      <a:defRPr sz="1330" b="1" i="0" u="none" strike="noStrike" kern="1200" baseline="0">
                        <a:solidFill>
                          <a:schemeClr val="accent1"/>
                        </a:solidFill>
                        <a:latin typeface="+mn-lt"/>
                        <a:ea typeface="+mn-ea"/>
                        <a:cs typeface="+mn-cs"/>
                      </a:defRPr>
                    </a:pPr>
                    <a:fld id="{5DCADE4A-42F3-4B2F-B8F5-F054E0825977}" type="CATEGORYNAME">
                      <a:rPr lang="en-US">
                        <a:solidFill>
                          <a:schemeClr val="tx1"/>
                        </a:solidFill>
                      </a:rPr>
                      <a:pPr>
                        <a:defRPr>
                          <a:solidFill>
                            <a:schemeClr val="accent1"/>
                          </a:solidFill>
                        </a:defRPr>
                      </a:pPr>
                      <a:t>[CATEGORY NAME]</a:t>
                    </a:fld>
                    <a:r>
                      <a:rPr lang="en-US" baseline="0" dirty="0">
                        <a:solidFill>
                          <a:schemeClr val="tx1"/>
                        </a:solidFill>
                      </a:rPr>
                      <a:t>, </a:t>
                    </a:r>
                    <a:fld id="{C6FD5979-A927-4F05-82FB-3AD7C92B550B}" type="VALUE">
                      <a:rPr lang="en-US" baseline="0">
                        <a:solidFill>
                          <a:schemeClr val="tx1"/>
                        </a:solidFill>
                      </a:rPr>
                      <a:pPr>
                        <a:defRPr>
                          <a:solidFill>
                            <a:schemeClr val="accent1"/>
                          </a:solidFill>
                        </a:defRPr>
                      </a:pPr>
                      <a:t>[VALUE]</a:t>
                    </a:fld>
                    <a:r>
                      <a:rPr lang="en-US" baseline="0" dirty="0">
                        <a:solidFill>
                          <a:schemeClr val="tx1"/>
                        </a:solidFill>
                      </a:rPr>
                      <a:t>, </a:t>
                    </a:r>
                    <a:fld id="{82A21CEC-F005-4891-8555-6CF672ED6C0E}"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70AD47"/>
                  </a:solidFill>
                </a:ln>
                <a:effectLst/>
              </c:spPr>
              <c:txPr>
                <a:bodyPr rot="0" spcFirstLastPara="1" vertOverflow="clip" horzOverflow="clip" vert="horz" wrap="square" lIns="38100" tIns="19050" rIns="38100" bIns="19050" anchor="ctr" anchorCtr="1">
                  <a:no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973765661367802"/>
                      <c:h val="0.11262790106992249"/>
                    </c:manualLayout>
                  </c15:layout>
                  <c15:dlblFieldTable/>
                  <c15:showDataLabelsRange val="0"/>
                </c:ext>
                <c:ext xmlns:c16="http://schemas.microsoft.com/office/drawing/2014/chart" uri="{C3380CC4-5D6E-409C-BE32-E72D297353CC}">
                  <c16:uniqueId val="{0000000B-F3E5-4B59-86F1-1C94F5E89945}"/>
                </c:ext>
              </c:extLst>
            </c:dLbl>
            <c:dLbl>
              <c:idx val="6"/>
              <c:layout>
                <c:manualLayout>
                  <c:x val="-0.1650943396226415"/>
                  <c:y val="4.1390701497430842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E97A3A2A-2768-43EB-8A4D-11B4ABAD5FD8}" type="CATEGORYNAME">
                      <a:rPr lang="en-US">
                        <a:solidFill>
                          <a:schemeClr val="tx1"/>
                        </a:solidFill>
                      </a:rPr>
                      <a:pPr>
                        <a:defRPr>
                          <a:solidFill>
                            <a:schemeClr val="accent1"/>
                          </a:solidFill>
                        </a:defRPr>
                      </a:pPr>
                      <a:t>[CATEGORY NAME]</a:t>
                    </a:fld>
                    <a:r>
                      <a:rPr lang="en-US" baseline="0" dirty="0">
                        <a:solidFill>
                          <a:schemeClr val="tx1"/>
                        </a:solidFill>
                      </a:rPr>
                      <a:t>, </a:t>
                    </a:r>
                    <a:fld id="{C095DFF7-6329-4826-85BC-E0ED4DE28BC9}" type="VALUE">
                      <a:rPr lang="en-US" baseline="0">
                        <a:solidFill>
                          <a:schemeClr val="tx1"/>
                        </a:solidFill>
                      </a:rPr>
                      <a:pPr>
                        <a:defRPr>
                          <a:solidFill>
                            <a:schemeClr val="accent1"/>
                          </a:solidFill>
                        </a:defRPr>
                      </a:pPr>
                      <a:t>[VALUE]</a:t>
                    </a:fld>
                    <a:r>
                      <a:rPr lang="en-US" baseline="0" dirty="0">
                        <a:solidFill>
                          <a:schemeClr val="tx1"/>
                        </a:solidFill>
                      </a:rPr>
                      <a:t>, </a:t>
                    </a:r>
                    <a:fld id="{51CA6A9C-2F75-4613-98E1-22FCCB0116DD}"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4472C4">
                      <a:lumMod val="60000"/>
                    </a:srgbClr>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E-FD3B-4BB9-BD37-E45677387E00}"/>
                </c:ext>
              </c:extLst>
            </c:dLbl>
            <c:dLbl>
              <c:idx val="7"/>
              <c:layout>
                <c:manualLayout>
                  <c:x val="-0.12735849056603774"/>
                  <c:y val="-5.8165789764803848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C181FB12-CF28-4E12-88B6-E82C725C78DC}" type="CATEGORYNAME">
                      <a:rPr lang="en-US">
                        <a:solidFill>
                          <a:schemeClr val="tx1"/>
                        </a:solidFill>
                      </a:rPr>
                      <a:pPr>
                        <a:defRPr>
                          <a:solidFill>
                            <a:schemeClr val="accent1"/>
                          </a:solidFill>
                        </a:defRPr>
                      </a:pPr>
                      <a:t>[CATEGORY NAME]</a:t>
                    </a:fld>
                    <a:r>
                      <a:rPr lang="en-US" baseline="0" dirty="0">
                        <a:solidFill>
                          <a:schemeClr val="tx1"/>
                        </a:solidFill>
                      </a:rPr>
                      <a:t>, </a:t>
                    </a:r>
                    <a:fld id="{D98D99F9-0686-4F43-8B03-250D792EAFDF}" type="VALUE">
                      <a:rPr lang="en-US" baseline="0">
                        <a:solidFill>
                          <a:schemeClr val="tx1"/>
                        </a:solidFill>
                      </a:rPr>
                      <a:pPr>
                        <a:defRPr>
                          <a:solidFill>
                            <a:schemeClr val="accent1"/>
                          </a:solidFill>
                        </a:defRPr>
                      </a:pPr>
                      <a:t>[VALUE]</a:t>
                    </a:fld>
                    <a:r>
                      <a:rPr lang="en-US" baseline="0" dirty="0">
                        <a:solidFill>
                          <a:schemeClr val="tx1"/>
                        </a:solidFill>
                      </a:rPr>
                      <a:t>, </a:t>
                    </a:r>
                    <a:fld id="{9BC7EB62-F04C-4680-86F1-9AC75D09E619}"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ED7D31">
                      <a:lumMod val="60000"/>
                    </a:srgbClr>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441204872975781"/>
                      <c:h val="8.0832207574183593E-2"/>
                    </c:manualLayout>
                  </c15:layout>
                  <c15:dlblFieldTable/>
                  <c15:showDataLabelsRange val="0"/>
                </c:ext>
                <c:ext xmlns:c16="http://schemas.microsoft.com/office/drawing/2014/chart" uri="{C3380CC4-5D6E-409C-BE32-E72D297353CC}">
                  <c16:uniqueId val="{0000000D-FD3B-4BB9-BD37-E45677387E00}"/>
                </c:ext>
              </c:extLst>
            </c:dLbl>
            <c:dLbl>
              <c:idx val="8"/>
              <c:layout>
                <c:manualLayout>
                  <c:x val="-3.1446540880503146E-3"/>
                  <c:y val="-4.6253047451523338E-2"/>
                </c:manualLayout>
              </c:layout>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A0CBE815-3BBB-4282-B3CF-56D7BFD2272B}" type="CATEGORYNAME">
                      <a:rPr lang="en-US">
                        <a:solidFill>
                          <a:schemeClr val="tx1"/>
                        </a:solidFill>
                      </a:rPr>
                      <a:pPr>
                        <a:defRPr>
                          <a:solidFill>
                            <a:schemeClr val="accent1"/>
                          </a:solidFill>
                        </a:defRPr>
                      </a:pPr>
                      <a:t>[CATEGORY NAME]</a:t>
                    </a:fld>
                    <a:r>
                      <a:rPr lang="en-US" baseline="0" dirty="0">
                        <a:solidFill>
                          <a:schemeClr val="tx1"/>
                        </a:solidFill>
                      </a:rPr>
                      <a:t>, </a:t>
                    </a:r>
                    <a:fld id="{C1DBAA35-656D-41C1-BCFD-3C2711573617}" type="VALUE">
                      <a:rPr lang="en-US" baseline="0">
                        <a:solidFill>
                          <a:schemeClr val="tx1"/>
                        </a:solidFill>
                      </a:rPr>
                      <a:pPr>
                        <a:defRPr>
                          <a:solidFill>
                            <a:schemeClr val="accent1"/>
                          </a:solidFill>
                        </a:defRPr>
                      </a:pPr>
                      <a:t>[VALUE]</a:t>
                    </a:fld>
                    <a:r>
                      <a:rPr lang="en-US" baseline="0" dirty="0">
                        <a:solidFill>
                          <a:schemeClr val="tx1"/>
                        </a:solidFill>
                      </a:rPr>
                      <a:t>, </a:t>
                    </a:r>
                    <a:fld id="{6052C0AA-8B12-44A1-A182-03DD1E206081}"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solidFill>
                  <a:prstClr val="white"/>
                </a:solidFill>
                <a:ln>
                  <a:solidFill>
                    <a:srgbClr val="A5A5A5">
                      <a:lumMod val="60000"/>
                    </a:srgbClr>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15:dlblFieldTable/>
                  <c15:showDataLabelsRange val="0"/>
                </c:ext>
                <c:ext xmlns:c16="http://schemas.microsoft.com/office/drawing/2014/chart" uri="{C3380CC4-5D6E-409C-BE32-E72D297353CC}">
                  <c16:uniqueId val="{0000000C-FD3B-4BB9-BD37-E45677387E00}"/>
                </c:ext>
              </c:extLst>
            </c:dLbl>
            <c:spPr>
              <a:solidFill>
                <a:prstClr val="white"/>
              </a:solidFill>
              <a:ln>
                <a:solidFill>
                  <a:srgbClr val="4472C4"/>
                </a:solidFill>
              </a:ln>
              <a:effectLst/>
            </c:sp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Sheet1!$A$2:$A$10</c:f>
              <c:strCache>
                <c:ptCount val="9"/>
                <c:pt idx="0">
                  <c:v>Administrative</c:v>
                </c:pt>
                <c:pt idx="1">
                  <c:v>Insurance/Taxes</c:v>
                </c:pt>
                <c:pt idx="2">
                  <c:v>Professional Fees</c:v>
                </c:pt>
                <c:pt idx="3">
                  <c:v>Utilities</c:v>
                </c:pt>
                <c:pt idx="4">
                  <c:v>Landscaping</c:v>
                </c:pt>
                <c:pt idx="5">
                  <c:v>Maintenance/Repairs</c:v>
                </c:pt>
                <c:pt idx="6">
                  <c:v>Clubhouse/Pool</c:v>
                </c:pt>
                <c:pt idx="7">
                  <c:v>Contingency</c:v>
                </c:pt>
                <c:pt idx="8">
                  <c:v>Reserve Contribution</c:v>
                </c:pt>
              </c:strCache>
            </c:strRef>
          </c:cat>
          <c:val>
            <c:numRef>
              <c:f>Sheet1!$B$2:$B$10</c:f>
              <c:numCache>
                <c:formatCode>_("$"* #,##0_);_("$"* \(#,##0\);_("$"* "-"_);_(@_)</c:formatCode>
                <c:ptCount val="9"/>
                <c:pt idx="0">
                  <c:v>50832</c:v>
                </c:pt>
                <c:pt idx="1">
                  <c:v>13600</c:v>
                </c:pt>
                <c:pt idx="2">
                  <c:v>260184</c:v>
                </c:pt>
                <c:pt idx="3">
                  <c:v>89976</c:v>
                </c:pt>
                <c:pt idx="4">
                  <c:v>385778</c:v>
                </c:pt>
                <c:pt idx="5">
                  <c:v>51564</c:v>
                </c:pt>
                <c:pt idx="6">
                  <c:v>28204</c:v>
                </c:pt>
                <c:pt idx="7">
                  <c:v>33000</c:v>
                </c:pt>
                <c:pt idx="8">
                  <c:v>16500</c:v>
                </c:pt>
              </c:numCache>
            </c:numRef>
          </c:val>
          <c:extLst>
            <c:ext xmlns:c16="http://schemas.microsoft.com/office/drawing/2014/chart" uri="{C3380CC4-5D6E-409C-BE32-E72D297353CC}">
              <c16:uniqueId val="{00000012-F3E5-4B59-86F1-1C94F5E89945}"/>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5121BC-E177-41F0-837D-6154AC7C94AC}" type="datetimeFigureOut">
              <a:rPr lang="en-US" smtClean="0"/>
              <a:t>1/16/2020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4FE456-93F7-45E7-9C3A-57D24853B76C}" type="slidenum">
              <a:rPr lang="en-US" smtClean="0"/>
              <a:t>‹#›</a:t>
            </a:fld>
            <a:endParaRPr lang="en-US"/>
          </a:p>
        </p:txBody>
      </p:sp>
    </p:spTree>
    <p:extLst>
      <p:ext uri="{BB962C8B-B14F-4D97-AF65-F5344CB8AC3E}">
        <p14:creationId xmlns:p14="http://schemas.microsoft.com/office/powerpoint/2010/main" val="398223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5CE9F-5965-46FB-93BA-86C1E8643B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8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8ED1-5E45-407F-BDF9-1F8A34C15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5E992C-3A22-42E5-AC60-760EC44B8D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EC06A-9ED9-4353-B237-71F43B6A57A1}"/>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EAC3CB07-8715-48DA-A700-94176666E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4E28E-5D09-44EE-9E4E-7FC0A981AF27}"/>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56460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C5E4-647A-4DFF-B498-555A7A098A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2A022-12D6-4D1E-A38E-90F6B60C0C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42130-B05A-4820-B498-C163F391641E}"/>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19333293-D1E6-4D82-9379-73ACDB0E2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8EFBB-3131-4D72-AF53-9462D4DFE3AF}"/>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160137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7BB80E-8976-4CD0-AAC5-BAA8F7477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5E014-CE73-4A20-883E-EDB2C13924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002A6-2B5A-452D-8E93-5AA8814AA39B}"/>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2E2E572B-AA52-485E-BDF3-59FBBC529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7DCA4-862C-4E7A-A46C-F58C71FEC618}"/>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133080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5" name="Picture 24" descr="A picture containing grass, tree&#10;&#10;Description generated with very high confidence">
            <a:extLst>
              <a:ext uri="{FF2B5EF4-FFF2-40B4-BE49-F238E27FC236}">
                <a16:creationId xmlns:a16="http://schemas.microsoft.com/office/drawing/2014/main" id="{ACF26999-FC4B-486D-9472-DEC6AF5ED7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20" y="4064479"/>
            <a:ext cx="12192000"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464317" y="2660614"/>
            <a:ext cx="9144000" cy="2387600"/>
          </a:xfrm>
        </p:spPr>
        <p:txBody>
          <a:bodyPr anchor="b">
            <a:normAutofit/>
          </a:bodyPr>
          <a:lstStyle>
            <a:lvl1pPr algn="l">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3298FB0-9F22-42F6-830A-94B4EA9F9432}"/>
              </a:ext>
            </a:extLst>
          </p:cNvPr>
          <p:cNvSpPr>
            <a:spLocks noGrp="1"/>
          </p:cNvSpPr>
          <p:nvPr>
            <p:ph type="subTitle" idx="1"/>
          </p:nvPr>
        </p:nvSpPr>
        <p:spPr>
          <a:xfrm>
            <a:off x="464317" y="5140289"/>
            <a:ext cx="9144000" cy="1655762"/>
          </a:xfrm>
        </p:spPr>
        <p:txBody>
          <a:bodyPr>
            <a:normAutofit/>
          </a:bodyPr>
          <a:lstStyle>
            <a:lvl1pPr marL="0" indent="0" algn="l">
              <a:buNone/>
              <a:defRPr sz="200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1065" t="21366" r="17870" b="22680"/>
          <a:stretch/>
        </p:blipFill>
        <p:spPr>
          <a:xfrm>
            <a:off x="10023893" y="4201064"/>
            <a:ext cx="1854681" cy="1699404"/>
          </a:xfrm>
          <a:prstGeom prst="rect">
            <a:avLst/>
          </a:prstGeom>
        </p:spPr>
      </p:pic>
    </p:spTree>
    <p:extLst>
      <p:ext uri="{BB962C8B-B14F-4D97-AF65-F5344CB8AC3E}">
        <p14:creationId xmlns:p14="http://schemas.microsoft.com/office/powerpoint/2010/main" val="247636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A large green field with trees in the background&#10;&#10;Description generated with very high confidence">
            <a:extLst>
              <a:ext uri="{FF2B5EF4-FFF2-40B4-BE49-F238E27FC236}">
                <a16:creationId xmlns:a16="http://schemas.microsoft.com/office/drawing/2014/main" id="{E6DC23A5-A6EC-4F9A-9340-B634ECEDB5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572" b="28723"/>
          <a:stretch/>
        </p:blipFill>
        <p:spPr>
          <a:xfrm>
            <a:off x="1" y="0"/>
            <a:ext cx="12192000"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1306234" y="2541719"/>
            <a:ext cx="9456235"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1306235" y="3206705"/>
            <a:ext cx="94562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477" t="38719" r="39798" b="39618"/>
          <a:stretch/>
        </p:blipFill>
        <p:spPr>
          <a:xfrm>
            <a:off x="5868671" y="2736683"/>
            <a:ext cx="454657" cy="525976"/>
          </a:xfrm>
          <a:prstGeom prst="rect">
            <a:avLst/>
          </a:prstGeom>
        </p:spPr>
      </p:pic>
    </p:spTree>
    <p:extLst>
      <p:ext uri="{BB962C8B-B14F-4D97-AF65-F5344CB8AC3E}">
        <p14:creationId xmlns:p14="http://schemas.microsoft.com/office/powerpoint/2010/main" val="29369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descr="A group of people standing in a yard&#10;&#10;Description generated with very high confidence">
            <a:extLst>
              <a:ext uri="{FF2B5EF4-FFF2-40B4-BE49-F238E27FC236}">
                <a16:creationId xmlns:a16="http://schemas.microsoft.com/office/drawing/2014/main" id="{D3FBD5FB-31FF-4A41-882F-43861EB64F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7" r="18550" b="18550"/>
          <a:stretch/>
        </p:blipFill>
        <p:spPr>
          <a:xfrm>
            <a:off x="-488943" y="1"/>
            <a:ext cx="12680943"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1306234" y="2541719"/>
            <a:ext cx="9456235"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1306235" y="3206705"/>
            <a:ext cx="94562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477" t="38719" r="39798" b="39618"/>
          <a:stretch/>
        </p:blipFill>
        <p:spPr>
          <a:xfrm>
            <a:off x="5868671" y="2736683"/>
            <a:ext cx="454657" cy="525976"/>
          </a:xfrm>
          <a:prstGeom prst="rect">
            <a:avLst/>
          </a:prstGeom>
        </p:spPr>
      </p:pic>
    </p:spTree>
    <p:extLst>
      <p:ext uri="{BB962C8B-B14F-4D97-AF65-F5344CB8AC3E}">
        <p14:creationId xmlns:p14="http://schemas.microsoft.com/office/powerpoint/2010/main" val="761120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A river running through a body of water&#10;&#10;Description generated with very high confidence">
            <a:extLst>
              <a:ext uri="{FF2B5EF4-FFF2-40B4-BE49-F238E27FC236}">
                <a16:creationId xmlns:a16="http://schemas.microsoft.com/office/drawing/2014/main" id="{4ED7CC5D-41FC-40A4-B21D-AC698543F4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1" t="-1" r="17727" b="31658"/>
          <a:stretch/>
        </p:blipFill>
        <p:spPr>
          <a:xfrm>
            <a:off x="-1" y="0"/>
            <a:ext cx="12192001"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1306234" y="2541719"/>
            <a:ext cx="9456235"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1306235" y="3206705"/>
            <a:ext cx="94562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477" t="38719" r="39798" b="39618"/>
          <a:stretch/>
        </p:blipFill>
        <p:spPr>
          <a:xfrm>
            <a:off x="5868671" y="2736683"/>
            <a:ext cx="454657" cy="525976"/>
          </a:xfrm>
          <a:prstGeom prst="rect">
            <a:avLst/>
          </a:prstGeom>
        </p:spPr>
      </p:pic>
    </p:spTree>
    <p:extLst>
      <p:ext uri="{BB962C8B-B14F-4D97-AF65-F5344CB8AC3E}">
        <p14:creationId xmlns:p14="http://schemas.microsoft.com/office/powerpoint/2010/main" val="124742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jumping in the air doing a trick on a skateboard&#10;&#10;Description generated with high confidence">
            <a:extLst>
              <a:ext uri="{FF2B5EF4-FFF2-40B4-BE49-F238E27FC236}">
                <a16:creationId xmlns:a16="http://schemas.microsoft.com/office/drawing/2014/main" id="{E0FD462B-B0BB-4DDF-88A9-1567883954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44" b="11257"/>
          <a:stretch/>
        </p:blipFill>
        <p:spPr>
          <a:xfrm>
            <a:off x="-105549" y="0"/>
            <a:ext cx="12297549"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1306234" y="2541719"/>
            <a:ext cx="9456235"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1306235" y="3206705"/>
            <a:ext cx="94562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477" t="38719" r="39798" b="39618"/>
          <a:stretch/>
        </p:blipFill>
        <p:spPr>
          <a:xfrm>
            <a:off x="5868671" y="2736683"/>
            <a:ext cx="454657" cy="525976"/>
          </a:xfrm>
          <a:prstGeom prst="rect">
            <a:avLst/>
          </a:prstGeom>
        </p:spPr>
      </p:pic>
    </p:spTree>
    <p:extLst>
      <p:ext uri="{BB962C8B-B14F-4D97-AF65-F5344CB8AC3E}">
        <p14:creationId xmlns:p14="http://schemas.microsoft.com/office/powerpoint/2010/main" val="33771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person in a green field&#10;&#10;Description generated with very high confidence">
            <a:extLst>
              <a:ext uri="{FF2B5EF4-FFF2-40B4-BE49-F238E27FC236}">
                <a16:creationId xmlns:a16="http://schemas.microsoft.com/office/drawing/2014/main" id="{038C691C-D962-49A7-96DC-18A8F2884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17" t="26916" b="9423"/>
          <a:stretch/>
        </p:blipFill>
        <p:spPr>
          <a:xfrm>
            <a:off x="0" y="-427290"/>
            <a:ext cx="12192000" cy="728529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1306234" y="2541719"/>
            <a:ext cx="9456235" cy="2012476"/>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1306235" y="3206705"/>
            <a:ext cx="94562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p>
        </p:txBody>
      </p:sp>
      <p:pic>
        <p:nvPicPr>
          <p:cNvPr id="9" name="Picture 8" descr="A close up of a black background&#10;&#10;Description generated with high confidence">
            <a:extLst>
              <a:ext uri="{FF2B5EF4-FFF2-40B4-BE49-F238E27FC236}">
                <a16:creationId xmlns:a16="http://schemas.microsoft.com/office/drawing/2014/main" id="{95895F59-29F9-4FC3-8E62-306F3DD5636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477" t="38719" r="39798" b="39618"/>
          <a:stretch/>
        </p:blipFill>
        <p:spPr>
          <a:xfrm>
            <a:off x="5868671" y="2736683"/>
            <a:ext cx="454657" cy="525976"/>
          </a:xfrm>
          <a:prstGeom prst="rect">
            <a:avLst/>
          </a:prstGeom>
        </p:spPr>
      </p:pic>
    </p:spTree>
    <p:extLst>
      <p:ext uri="{BB962C8B-B14F-4D97-AF65-F5344CB8AC3E}">
        <p14:creationId xmlns:p14="http://schemas.microsoft.com/office/powerpoint/2010/main" val="93297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A712A1-9610-449A-A3C1-47F08ECA01DB}"/>
              </a:ext>
            </a:extLst>
          </p:cNvPr>
          <p:cNvPicPr>
            <a:picLocks noChangeAspect="1"/>
          </p:cNvPicPr>
          <p:nvPr userDrawn="1"/>
        </p:nvPicPr>
        <p:blipFill rotWithShape="1">
          <a:blip r:embed="rId2"/>
          <a:srcRect t="9542"/>
          <a:stretch/>
        </p:blipFill>
        <p:spPr>
          <a:xfrm>
            <a:off x="0" y="-1"/>
            <a:ext cx="12251821" cy="6858001"/>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83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house with trees in the background&#10;&#10;Description generated with very high confidence">
            <a:extLst>
              <a:ext uri="{FF2B5EF4-FFF2-40B4-BE49-F238E27FC236}">
                <a16:creationId xmlns:a16="http://schemas.microsoft.com/office/drawing/2014/main" id="{0F5B19E4-FA27-4567-80C4-C6F3C5D4D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95173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6AB7-D519-4EA5-9F7E-CA5B9FC03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4295B-82A0-44B2-92AC-E7E0D69FE1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E6BA0-671C-4651-AE3F-F11CFE968BE4}"/>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F0AEF326-4708-4B25-A327-0EEA0DC69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F9570-D93C-4AB4-863E-5C98EED861AE}"/>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908123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12" name="Picture 11" descr="A group of people in a garden&#10;&#10;Description generated with high confidence">
            <a:extLst>
              <a:ext uri="{FF2B5EF4-FFF2-40B4-BE49-F238E27FC236}">
                <a16:creationId xmlns:a16="http://schemas.microsoft.com/office/drawing/2014/main" id="{98EE8D92-E0CE-4576-A91B-E8856EAD77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86798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0" name="Picture 9" descr="A close up of a pond&#10;&#10;Description generated with high confidence">
            <a:extLst>
              <a:ext uri="{FF2B5EF4-FFF2-40B4-BE49-F238E27FC236}">
                <a16:creationId xmlns:a16="http://schemas.microsoft.com/office/drawing/2014/main" id="{8ABDABC8-9F5A-460A-8E49-0DF2C7029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632259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10" name="Picture 9" descr="A large lawn in front of a house&#10;&#10;Description generated with very high confidence">
            <a:extLst>
              <a:ext uri="{FF2B5EF4-FFF2-40B4-BE49-F238E27FC236}">
                <a16:creationId xmlns:a16="http://schemas.microsoft.com/office/drawing/2014/main" id="{4B09D86F-0ACA-4EE2-91E7-4A73E2B8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81911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0" name="Picture 9" descr="A group of people playing frisbee in a field&#10;&#10;Description generated with high confidence">
            <a:extLst>
              <a:ext uri="{FF2B5EF4-FFF2-40B4-BE49-F238E27FC236}">
                <a16:creationId xmlns:a16="http://schemas.microsoft.com/office/drawing/2014/main" id="{8CDB646F-BA7D-4E24-A8CA-63A4346CCF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97579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12" name="Picture 11" descr="A picture containing grass, tree&#10;&#10;Description generated with very high confidence">
            <a:extLst>
              <a:ext uri="{FF2B5EF4-FFF2-40B4-BE49-F238E27FC236}">
                <a16:creationId xmlns:a16="http://schemas.microsoft.com/office/drawing/2014/main" id="{BB55B09B-6E37-4B13-9E79-C799C7DCE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249012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A tree in a park&#10;&#10;Description generated with very high confidence">
            <a:extLst>
              <a:ext uri="{FF2B5EF4-FFF2-40B4-BE49-F238E27FC236}">
                <a16:creationId xmlns:a16="http://schemas.microsoft.com/office/drawing/2014/main" id="{2CD57C2E-ACD1-44AC-8F6A-C388E617B3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756641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D982A-4269-4AFD-8F60-37E84857649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pic>
        <p:nvPicPr>
          <p:cNvPr id="10" name="Picture 9" descr="A view of a body of water&#10;&#10;Description generated with high confidence">
            <a:extLst>
              <a:ext uri="{FF2B5EF4-FFF2-40B4-BE49-F238E27FC236}">
                <a16:creationId xmlns:a16="http://schemas.microsoft.com/office/drawing/2014/main" id="{07457FB3-9658-4157-AF6B-7C2CDC5F6C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32105ADF-72B6-4B6C-BBB8-D3E272DFB71E}"/>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F26E177-CB1A-466C-BA9A-7D5C4A3CD489}"/>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17" name="Content Placeholder 2">
            <a:extLst>
              <a:ext uri="{FF2B5EF4-FFF2-40B4-BE49-F238E27FC236}">
                <a16:creationId xmlns:a16="http://schemas.microsoft.com/office/drawing/2014/main" id="{BDFB7DAD-162E-4104-ABC4-B90C49A7E058}"/>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873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descr="A close up of a resort&#10;&#10;Description generated with very high confidence">
            <a:extLst>
              <a:ext uri="{FF2B5EF4-FFF2-40B4-BE49-F238E27FC236}">
                <a16:creationId xmlns:a16="http://schemas.microsoft.com/office/drawing/2014/main" id="{07E524A6-CC3D-45C7-A380-32EF55E66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1450327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88307A-0CC7-47FA-8A0E-6F7A3582C81D}"/>
              </a:ext>
            </a:extLst>
          </p:cNvPr>
          <p:cNvSpPr/>
          <p:nvPr userDrawn="1"/>
        </p:nvSpPr>
        <p:spPr>
          <a:xfrm>
            <a:off x="0" y="0"/>
            <a:ext cx="6096000" cy="6858000"/>
          </a:xfrm>
          <a:prstGeom prst="rect">
            <a:avLst/>
          </a:prstGeom>
          <a:solidFill>
            <a:srgbClr val="0E23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418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418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533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cxnSp>
        <p:nvCxnSpPr>
          <p:cNvPr id="12" name="Straight Connector 11">
            <a:extLst>
              <a:ext uri="{FF2B5EF4-FFF2-40B4-BE49-F238E27FC236}">
                <a16:creationId xmlns:a16="http://schemas.microsoft.com/office/drawing/2014/main" id="{CA50F079-A792-4BEF-A748-44B92832FCFC}"/>
              </a:ext>
            </a:extLst>
          </p:cNvPr>
          <p:cNvCxnSpPr>
            <a:cxnSpLocks/>
          </p:cNvCxnSpPr>
          <p:nvPr userDrawn="1"/>
        </p:nvCxnSpPr>
        <p:spPr>
          <a:xfrm>
            <a:off x="11699193" y="6413195"/>
            <a:ext cx="35749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8FEF39-4C7F-42A6-B236-4BBEB1A7A953}"/>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accent1">
                    <a:lumMod val="50000"/>
                  </a:schemeClr>
                </a:solidFill>
              </a:rPr>
              <a:pPr algn="ctr"/>
              <a:t>‹#›</a:t>
            </a:fld>
            <a:endParaRPr lang="en-US" dirty="0">
              <a:solidFill>
                <a:schemeClr val="accent1">
                  <a:lumMod val="50000"/>
                </a:schemeClr>
              </a:solidFill>
            </a:endParaRPr>
          </a:p>
        </p:txBody>
      </p:sp>
      <p:pic>
        <p:nvPicPr>
          <p:cNvPr id="14" name="Picture 13" descr="A close up of a black background&#10;&#10;Description generated with high confidence">
            <a:extLst>
              <a:ext uri="{FF2B5EF4-FFF2-40B4-BE49-F238E27FC236}">
                <a16:creationId xmlns:a16="http://schemas.microsoft.com/office/drawing/2014/main" id="{F2FB6286-BDF8-4CCD-A68D-88E6E9ECE84C}"/>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0753" t="33024" r="76505" b="51653"/>
          <a:stretch/>
        </p:blipFill>
        <p:spPr>
          <a:xfrm>
            <a:off x="11767913" y="6051485"/>
            <a:ext cx="236279" cy="284133"/>
          </a:xfrm>
          <a:prstGeom prst="rect">
            <a:avLst/>
          </a:prstGeom>
        </p:spPr>
      </p:pic>
    </p:spTree>
    <p:extLst>
      <p:ext uri="{BB962C8B-B14F-4D97-AF65-F5344CB8AC3E}">
        <p14:creationId xmlns:p14="http://schemas.microsoft.com/office/powerpoint/2010/main" val="365460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7D982A-4269-4AFD-8F60-37E84857649D}"/>
              </a:ext>
            </a:extLst>
          </p:cNvPr>
          <p:cNvSpPr/>
          <p:nvPr userDrawn="1"/>
        </p:nvSpPr>
        <p:spPr>
          <a:xfrm>
            <a:off x="6096000" y="0"/>
            <a:ext cx="6096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11" name="Rectangle 10">
            <a:extLst>
              <a:ext uri="{FF2B5EF4-FFF2-40B4-BE49-F238E27FC236}">
                <a16:creationId xmlns:a16="http://schemas.microsoft.com/office/drawing/2014/main" id="{B488307A-0CC7-47FA-8A0E-6F7A3582C81D}"/>
              </a:ext>
            </a:extLst>
          </p:cNvPr>
          <p:cNvSpPr/>
          <p:nvPr userDrawn="1"/>
        </p:nvSpPr>
        <p:spPr>
          <a:xfrm>
            <a:off x="6096000" y="0"/>
            <a:ext cx="6096000" cy="6858000"/>
          </a:xfrm>
          <a:prstGeom prst="rect">
            <a:avLst/>
          </a:prstGeom>
          <a:solidFill>
            <a:srgbClr val="0E23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72BEB552-6787-4B2F-A947-58F1B8F7F562}"/>
              </a:ext>
            </a:extLst>
          </p:cNvPr>
          <p:cNvSpPr>
            <a:spLocks noGrp="1"/>
          </p:cNvSpPr>
          <p:nvPr>
            <p:ph type="title"/>
          </p:nvPr>
        </p:nvSpPr>
        <p:spPr>
          <a:xfrm>
            <a:off x="6514744" y="50800"/>
            <a:ext cx="5529129" cy="1435405"/>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85E682A-393C-42E5-9333-8510B64D09FC}"/>
              </a:ext>
            </a:extLst>
          </p:cNvPr>
          <p:cNvSpPr>
            <a:spLocks noGrp="1"/>
          </p:cNvSpPr>
          <p:nvPr>
            <p:ph idx="1"/>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D1F017C-E805-4598-89BC-F8564BB4B5F3}"/>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Title 1">
            <a:extLst>
              <a:ext uri="{FF2B5EF4-FFF2-40B4-BE49-F238E27FC236}">
                <a16:creationId xmlns:a16="http://schemas.microsoft.com/office/drawing/2014/main" id="{6D2BB118-135A-454A-B488-CA59178BF5AB}"/>
              </a:ext>
            </a:extLst>
          </p:cNvPr>
          <p:cNvSpPr txBox="1">
            <a:spLocks/>
          </p:cNvSpPr>
          <p:nvPr userDrawn="1"/>
        </p:nvSpPr>
        <p:spPr>
          <a:xfrm>
            <a:off x="6514744" y="50800"/>
            <a:ext cx="5529129" cy="1435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729A868C-CAB7-4F87-89A1-20E2E3E49065}"/>
              </a:ext>
            </a:extLst>
          </p:cNvPr>
          <p:cNvSpPr>
            <a:spLocks noGrp="1"/>
          </p:cNvSpPr>
          <p:nvPr>
            <p:ph idx="10"/>
          </p:nvPr>
        </p:nvSpPr>
        <p:spPr>
          <a:xfrm>
            <a:off x="6514744" y="1825625"/>
            <a:ext cx="552912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32105ADF-72B6-4B6C-BBB8-D3E272DFB71E}"/>
              </a:ext>
            </a:extLst>
          </p:cNvPr>
          <p:cNvCxnSpPr>
            <a:cxnSpLocks/>
          </p:cNvCxnSpPr>
          <p:nvPr userDrawn="1"/>
        </p:nvCxnSpPr>
        <p:spPr>
          <a:xfrm flipH="1">
            <a:off x="6629044" y="1518259"/>
            <a:ext cx="529977" cy="1"/>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0002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8C9B-6FBF-433F-880B-CA71A5A356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1D9E43-7187-4DA2-B714-4A929CF1E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FC4073-4E1D-4E69-97A1-DCEAD5F977BB}"/>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8BCE72E3-D965-43F1-B026-05AE8DFED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C942-B1ED-47A5-8D9B-FEECA2E6E1A2}"/>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67261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5" name="Picture 14" descr="A picture containing grass, tree&#10;&#10;Description generated with very high confidence">
            <a:extLst>
              <a:ext uri="{FF2B5EF4-FFF2-40B4-BE49-F238E27FC236}">
                <a16:creationId xmlns:a16="http://schemas.microsoft.com/office/drawing/2014/main" id="{FB2EB835-A6FD-4E89-A0A2-C98BB6040D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12192000" cy="685800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pic>
        <p:nvPicPr>
          <p:cNvPr id="9" name="Picture 8" descr="A close up of a black background&#10;&#10;Description generated with high confidence">
            <a:extLst>
              <a:ext uri="{FF2B5EF4-FFF2-40B4-BE49-F238E27FC236}">
                <a16:creationId xmlns:a16="http://schemas.microsoft.com/office/drawing/2014/main" id="{832F36D6-7720-479C-8D67-8F60BECB387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
        <p:nvSpPr>
          <p:cNvPr id="12" name="Title 1">
            <a:extLst>
              <a:ext uri="{FF2B5EF4-FFF2-40B4-BE49-F238E27FC236}">
                <a16:creationId xmlns:a16="http://schemas.microsoft.com/office/drawing/2014/main" id="{BEAF42E5-3D64-45A9-9644-ACC1A8B37FF6}"/>
              </a:ext>
            </a:extLst>
          </p:cNvPr>
          <p:cNvSpPr>
            <a:spLocks noGrp="1"/>
          </p:cNvSpPr>
          <p:nvPr>
            <p:ph type="title"/>
          </p:nvPr>
        </p:nvSpPr>
        <p:spPr>
          <a:xfrm>
            <a:off x="518532" y="50800"/>
            <a:ext cx="11161349" cy="1435405"/>
          </a:xfrm>
        </p:spPr>
        <p:txBody>
          <a:bodyPr>
            <a:normAutofit/>
          </a:bodyPr>
          <a:lstStyle>
            <a:lvl1pPr>
              <a:defRPr sz="3600">
                <a:solidFill>
                  <a:schemeClr val="bg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C8CF92F9-2508-4850-A722-F64385D8A281}"/>
              </a:ext>
            </a:extLst>
          </p:cNvPr>
          <p:cNvSpPr>
            <a:spLocks noGrp="1"/>
          </p:cNvSpPr>
          <p:nvPr>
            <p:ph idx="1"/>
          </p:nvPr>
        </p:nvSpPr>
        <p:spPr>
          <a:xfrm>
            <a:off x="518532" y="1825625"/>
            <a:ext cx="11161349" cy="4419055"/>
          </a:xfrm>
        </p:spPr>
        <p:txBody>
          <a:bodyPr>
            <a:normAutofit/>
          </a:bodyPr>
          <a:lstStyle>
            <a:lvl1pPr>
              <a:defRPr sz="2400">
                <a:solidFill>
                  <a:schemeClr val="bg1"/>
                </a:solidFill>
                <a:latin typeface="+mj-lt"/>
              </a:defRPr>
            </a:lvl1pPr>
            <a:lvl2pPr>
              <a:defRPr sz="2000">
                <a:solidFill>
                  <a:schemeClr val="bg1"/>
                </a:solidFill>
                <a:latin typeface="+mj-lt"/>
              </a:defRPr>
            </a:lvl2pPr>
            <a:lvl3pPr>
              <a:defRPr sz="18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8345583A-145C-4FFC-A21E-4C2721F7F895}"/>
              </a:ext>
            </a:extLst>
          </p:cNvPr>
          <p:cNvCxnSpPr>
            <a:cxnSpLocks/>
          </p:cNvCxnSpPr>
          <p:nvPr userDrawn="1"/>
        </p:nvCxnSpPr>
        <p:spPr>
          <a:xfrm flipV="1">
            <a:off x="612501" y="1509122"/>
            <a:ext cx="556597" cy="3"/>
          </a:xfrm>
          <a:prstGeom prst="line">
            <a:avLst/>
          </a:prstGeom>
          <a:ln w="15875">
            <a:solidFill>
              <a:schemeClr val="bg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54940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15" name="Picture 14" descr="A picture containing grass, tree&#10;&#10;Description generated with very high confidence">
            <a:extLst>
              <a:ext uri="{FF2B5EF4-FFF2-40B4-BE49-F238E27FC236}">
                <a16:creationId xmlns:a16="http://schemas.microsoft.com/office/drawing/2014/main" id="{2AD21D11-78FA-4B18-B723-EFC690B002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B488307A-0CC7-47FA-8A0E-6F7A3582C81D}"/>
              </a:ext>
            </a:extLst>
          </p:cNvPr>
          <p:cNvSpPr/>
          <p:nvPr userDrawn="1"/>
        </p:nvSpPr>
        <p:spPr>
          <a:xfrm>
            <a:off x="0" y="0"/>
            <a:ext cx="1219200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accent1">
                    <a:lumMod val="50000"/>
                  </a:schemeClr>
                </a:solidFill>
              </a:rPr>
              <a:pPr algn="ctr"/>
              <a:t>‹#›</a:t>
            </a:fld>
            <a:endParaRPr lang="en-US" dirty="0">
              <a:solidFill>
                <a:schemeClr val="accent1">
                  <a:lumMod val="50000"/>
                </a:schemeClr>
              </a:solidFill>
            </a:endParaRPr>
          </a:p>
        </p:txBody>
      </p:sp>
      <p:sp>
        <p:nvSpPr>
          <p:cNvPr id="12" name="Title 1">
            <a:extLst>
              <a:ext uri="{FF2B5EF4-FFF2-40B4-BE49-F238E27FC236}">
                <a16:creationId xmlns:a16="http://schemas.microsoft.com/office/drawing/2014/main" id="{BEAF42E5-3D64-45A9-9644-ACC1A8B37FF6}"/>
              </a:ext>
            </a:extLst>
          </p:cNvPr>
          <p:cNvSpPr>
            <a:spLocks noGrp="1"/>
          </p:cNvSpPr>
          <p:nvPr>
            <p:ph type="title"/>
          </p:nvPr>
        </p:nvSpPr>
        <p:spPr>
          <a:xfrm>
            <a:off x="518532" y="50800"/>
            <a:ext cx="11161349" cy="1435405"/>
          </a:xfrm>
        </p:spPr>
        <p:txBody>
          <a:bodyPr>
            <a:normAutofit/>
          </a:bodyPr>
          <a:lstStyle>
            <a:lvl1pPr>
              <a:defRPr sz="3600">
                <a:solidFill>
                  <a:schemeClr val="accent1">
                    <a:lumMod val="50000"/>
                  </a:schemeClr>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C8CF92F9-2508-4850-A722-F64385D8A281}"/>
              </a:ext>
            </a:extLst>
          </p:cNvPr>
          <p:cNvSpPr>
            <a:spLocks noGrp="1"/>
          </p:cNvSpPr>
          <p:nvPr>
            <p:ph idx="1"/>
          </p:nvPr>
        </p:nvSpPr>
        <p:spPr>
          <a:xfrm>
            <a:off x="518532" y="1825625"/>
            <a:ext cx="11161349" cy="4419055"/>
          </a:xfrm>
        </p:spPr>
        <p:txBody>
          <a:bodyPr>
            <a:normAutofit/>
          </a:bodyPr>
          <a:lstStyle>
            <a:lvl1pPr>
              <a:defRPr sz="2400">
                <a:solidFill>
                  <a:schemeClr val="accent1">
                    <a:lumMod val="50000"/>
                  </a:schemeClr>
                </a:solidFill>
                <a:latin typeface="+mj-lt"/>
              </a:defRPr>
            </a:lvl1pPr>
            <a:lvl2pPr>
              <a:defRPr sz="2000">
                <a:solidFill>
                  <a:schemeClr val="accent1">
                    <a:lumMod val="50000"/>
                  </a:schemeClr>
                </a:solidFill>
                <a:latin typeface="+mj-lt"/>
              </a:defRPr>
            </a:lvl2pPr>
            <a:lvl3pPr>
              <a:defRPr sz="1800">
                <a:solidFill>
                  <a:schemeClr val="accent1">
                    <a:lumMod val="50000"/>
                  </a:schemeClr>
                </a:solidFill>
                <a:latin typeface="+mj-lt"/>
              </a:defRPr>
            </a:lvl3pPr>
            <a:lvl4pPr>
              <a:defRPr sz="1600">
                <a:solidFill>
                  <a:schemeClr val="accent1">
                    <a:lumMod val="50000"/>
                  </a:schemeClr>
                </a:solidFill>
                <a:latin typeface="+mj-lt"/>
              </a:defRPr>
            </a:lvl4pPr>
            <a:lvl5pPr>
              <a:defRPr sz="1600">
                <a:solidFill>
                  <a:schemeClr val="accent1">
                    <a:lumMod val="5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8345583A-145C-4FFC-A21E-4C2721F7F895}"/>
              </a:ext>
            </a:extLst>
          </p:cNvPr>
          <p:cNvCxnSpPr>
            <a:cxnSpLocks/>
          </p:cNvCxnSpPr>
          <p:nvPr userDrawn="1"/>
        </p:nvCxnSpPr>
        <p:spPr>
          <a:xfrm flipV="1">
            <a:off x="612501" y="1509122"/>
            <a:ext cx="556597" cy="3"/>
          </a:xfrm>
          <a:prstGeom prst="line">
            <a:avLst/>
          </a:prstGeom>
          <a:ln w="15875">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pic>
        <p:nvPicPr>
          <p:cNvPr id="7" name="Picture 6" descr="A close up of a black background&#10;&#10;Description generated with high confidence">
            <a:extLst>
              <a:ext uri="{FF2B5EF4-FFF2-40B4-BE49-F238E27FC236}">
                <a16:creationId xmlns:a16="http://schemas.microsoft.com/office/drawing/2014/main" id="{F7302F0E-FD94-4E68-A6FD-87434ABC43D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0753" t="33024" r="76505" b="51653"/>
          <a:stretch/>
        </p:blipFill>
        <p:spPr>
          <a:xfrm>
            <a:off x="11767913" y="6051485"/>
            <a:ext cx="236279" cy="284133"/>
          </a:xfrm>
          <a:prstGeom prst="rect">
            <a:avLst/>
          </a:prstGeom>
        </p:spPr>
      </p:pic>
    </p:spTree>
    <p:extLst>
      <p:ext uri="{BB962C8B-B14F-4D97-AF65-F5344CB8AC3E}">
        <p14:creationId xmlns:p14="http://schemas.microsoft.com/office/powerpoint/2010/main" val="22109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4ABBAF1-BCE9-43BA-BBF8-17A90A3E07E8}"/>
              </a:ext>
            </a:extLst>
          </p:cNvPr>
          <p:cNvCxnSpPr>
            <a:cxnSpLocks/>
          </p:cNvCxnSpPr>
          <p:nvPr userDrawn="1"/>
        </p:nvCxnSpPr>
        <p:spPr>
          <a:xfrm>
            <a:off x="11699193" y="6413195"/>
            <a:ext cx="35749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D11DE7-6507-4452-A828-F5187A174098}"/>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accent1">
                    <a:lumMod val="50000"/>
                  </a:schemeClr>
                </a:solidFill>
              </a:rPr>
              <a:pPr algn="ctr"/>
              <a:t>‹#›</a:t>
            </a:fld>
            <a:endParaRPr lang="en-US" dirty="0">
              <a:solidFill>
                <a:schemeClr val="accent1">
                  <a:lumMod val="50000"/>
                </a:schemeClr>
              </a:solidFill>
            </a:endParaRPr>
          </a:p>
        </p:txBody>
      </p:sp>
      <p:sp>
        <p:nvSpPr>
          <p:cNvPr id="12" name="Title 1">
            <a:extLst>
              <a:ext uri="{FF2B5EF4-FFF2-40B4-BE49-F238E27FC236}">
                <a16:creationId xmlns:a16="http://schemas.microsoft.com/office/drawing/2014/main" id="{BEAF42E5-3D64-45A9-9644-ACC1A8B37FF6}"/>
              </a:ext>
            </a:extLst>
          </p:cNvPr>
          <p:cNvSpPr>
            <a:spLocks noGrp="1"/>
          </p:cNvSpPr>
          <p:nvPr>
            <p:ph type="title"/>
          </p:nvPr>
        </p:nvSpPr>
        <p:spPr>
          <a:xfrm>
            <a:off x="518532" y="50800"/>
            <a:ext cx="11161349" cy="1435405"/>
          </a:xfrm>
        </p:spPr>
        <p:txBody>
          <a:bodyPr>
            <a:normAutofit/>
          </a:bodyPr>
          <a:lstStyle>
            <a:lvl1pPr>
              <a:defRPr sz="3600">
                <a:solidFill>
                  <a:schemeClr val="accent1">
                    <a:lumMod val="50000"/>
                  </a:schemeClr>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C8CF92F9-2508-4850-A722-F64385D8A281}"/>
              </a:ext>
            </a:extLst>
          </p:cNvPr>
          <p:cNvSpPr>
            <a:spLocks noGrp="1"/>
          </p:cNvSpPr>
          <p:nvPr>
            <p:ph idx="1"/>
          </p:nvPr>
        </p:nvSpPr>
        <p:spPr>
          <a:xfrm>
            <a:off x="518532" y="1825625"/>
            <a:ext cx="11161349" cy="4419055"/>
          </a:xfrm>
        </p:spPr>
        <p:txBody>
          <a:bodyPr>
            <a:normAutofit/>
          </a:bodyPr>
          <a:lstStyle>
            <a:lvl1pPr>
              <a:defRPr sz="2400">
                <a:solidFill>
                  <a:schemeClr val="accent1">
                    <a:lumMod val="50000"/>
                  </a:schemeClr>
                </a:solidFill>
                <a:latin typeface="+mj-lt"/>
              </a:defRPr>
            </a:lvl1pPr>
            <a:lvl2pPr>
              <a:defRPr sz="2000">
                <a:solidFill>
                  <a:schemeClr val="accent1">
                    <a:lumMod val="50000"/>
                  </a:schemeClr>
                </a:solidFill>
                <a:latin typeface="+mj-lt"/>
              </a:defRPr>
            </a:lvl2pPr>
            <a:lvl3pPr>
              <a:defRPr sz="1800">
                <a:solidFill>
                  <a:schemeClr val="accent1">
                    <a:lumMod val="50000"/>
                  </a:schemeClr>
                </a:solidFill>
                <a:latin typeface="+mj-lt"/>
              </a:defRPr>
            </a:lvl3pPr>
            <a:lvl4pPr>
              <a:defRPr sz="1600">
                <a:solidFill>
                  <a:schemeClr val="accent1">
                    <a:lumMod val="50000"/>
                  </a:schemeClr>
                </a:solidFill>
                <a:latin typeface="+mj-lt"/>
              </a:defRPr>
            </a:lvl4pPr>
            <a:lvl5pPr>
              <a:defRPr sz="1600">
                <a:solidFill>
                  <a:schemeClr val="accent1">
                    <a:lumMod val="50000"/>
                  </a:schemeClr>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8345583A-145C-4FFC-A21E-4C2721F7F895}"/>
              </a:ext>
            </a:extLst>
          </p:cNvPr>
          <p:cNvCxnSpPr>
            <a:cxnSpLocks/>
          </p:cNvCxnSpPr>
          <p:nvPr userDrawn="1"/>
        </p:nvCxnSpPr>
        <p:spPr>
          <a:xfrm flipV="1">
            <a:off x="612501" y="1509122"/>
            <a:ext cx="556597" cy="3"/>
          </a:xfrm>
          <a:prstGeom prst="line">
            <a:avLst/>
          </a:prstGeom>
          <a:ln w="15875">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pic>
        <p:nvPicPr>
          <p:cNvPr id="7" name="Picture 6" descr="A close up of a black background&#10;&#10;Description generated with high confidence">
            <a:extLst>
              <a:ext uri="{FF2B5EF4-FFF2-40B4-BE49-F238E27FC236}">
                <a16:creationId xmlns:a16="http://schemas.microsoft.com/office/drawing/2014/main" id="{F7302F0E-FD94-4E68-A6FD-87434ABC43D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753" t="33024" r="76505" b="51653"/>
          <a:stretch/>
        </p:blipFill>
        <p:spPr>
          <a:xfrm>
            <a:off x="11767913" y="6051485"/>
            <a:ext cx="236279" cy="284133"/>
          </a:xfrm>
          <a:prstGeom prst="rect">
            <a:avLst/>
          </a:prstGeom>
        </p:spPr>
      </p:pic>
    </p:spTree>
    <p:extLst>
      <p:ext uri="{BB962C8B-B14F-4D97-AF65-F5344CB8AC3E}">
        <p14:creationId xmlns:p14="http://schemas.microsoft.com/office/powerpoint/2010/main" val="38662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75F4EA-1861-4C48-83D4-9D4AD627A9CC}"/>
              </a:ext>
            </a:extLst>
          </p:cNvPr>
          <p:cNvCxnSpPr>
            <a:cxnSpLocks/>
          </p:cNvCxnSpPr>
          <p:nvPr userDrawn="1"/>
        </p:nvCxnSpPr>
        <p:spPr>
          <a:xfrm>
            <a:off x="11699193" y="6413195"/>
            <a:ext cx="35749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black background&#10;&#10;Description generated with high confidence">
            <a:extLst>
              <a:ext uri="{FF2B5EF4-FFF2-40B4-BE49-F238E27FC236}">
                <a16:creationId xmlns:a16="http://schemas.microsoft.com/office/drawing/2014/main" id="{95677A56-46C2-4243-9B2A-C5D8F5DB259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753" t="33024" r="76505" b="51653"/>
          <a:stretch/>
        </p:blipFill>
        <p:spPr>
          <a:xfrm>
            <a:off x="11767913" y="6051485"/>
            <a:ext cx="236279" cy="284133"/>
          </a:xfrm>
          <a:prstGeom prst="rect">
            <a:avLst/>
          </a:prstGeom>
        </p:spPr>
      </p:pic>
      <p:sp>
        <p:nvSpPr>
          <p:cNvPr id="4" name="Rectangle 3">
            <a:extLst>
              <a:ext uri="{FF2B5EF4-FFF2-40B4-BE49-F238E27FC236}">
                <a16:creationId xmlns:a16="http://schemas.microsoft.com/office/drawing/2014/main" id="{E1E55CDC-46EE-46C0-8D72-EBB99C92EABC}"/>
              </a:ext>
            </a:extLst>
          </p:cNvPr>
          <p:cNvSpPr/>
          <p:nvPr userDrawn="1"/>
        </p:nvSpPr>
        <p:spPr>
          <a:xfrm>
            <a:off x="0" y="0"/>
            <a:ext cx="12192000" cy="6858000"/>
          </a:xfrm>
          <a:prstGeom prst="rect">
            <a:avLst/>
          </a:prstGeom>
          <a:solidFill>
            <a:srgbClr val="0E23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pic>
        <p:nvPicPr>
          <p:cNvPr id="7" name="Picture 6" descr="A close up of a black background&#10;&#10;Description generated with high confidence">
            <a:extLst>
              <a:ext uri="{FF2B5EF4-FFF2-40B4-BE49-F238E27FC236}">
                <a16:creationId xmlns:a16="http://schemas.microsoft.com/office/drawing/2014/main" id="{4F723871-EEE6-4629-B2CF-0E5089E4457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1897" t="39488" r="40096" b="39127"/>
          <a:stretch/>
        </p:blipFill>
        <p:spPr>
          <a:xfrm>
            <a:off x="11762437" y="6074390"/>
            <a:ext cx="236278" cy="280580"/>
          </a:xfrm>
          <a:prstGeom prst="rect">
            <a:avLst/>
          </a:prstGeom>
        </p:spPr>
      </p:pic>
      <p:cxnSp>
        <p:nvCxnSpPr>
          <p:cNvPr id="8" name="Straight Connector 7">
            <a:extLst>
              <a:ext uri="{FF2B5EF4-FFF2-40B4-BE49-F238E27FC236}">
                <a16:creationId xmlns:a16="http://schemas.microsoft.com/office/drawing/2014/main" id="{C521EB75-D00D-455B-B0E7-AD27AAFC14C3}"/>
              </a:ext>
            </a:extLst>
          </p:cNvPr>
          <p:cNvCxnSpPr>
            <a:cxnSpLocks/>
          </p:cNvCxnSpPr>
          <p:nvPr userDrawn="1"/>
        </p:nvCxnSpPr>
        <p:spPr>
          <a:xfrm>
            <a:off x="11699193" y="6413195"/>
            <a:ext cx="357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DE41AF-AA42-412B-BB1A-C6AEC8DF7934}"/>
              </a:ext>
            </a:extLst>
          </p:cNvPr>
          <p:cNvSpPr txBox="1"/>
          <p:nvPr userDrawn="1"/>
        </p:nvSpPr>
        <p:spPr>
          <a:xfrm>
            <a:off x="11679881" y="6427095"/>
            <a:ext cx="410163" cy="276999"/>
          </a:xfrm>
          <a:prstGeom prst="rect">
            <a:avLst/>
          </a:prstGeom>
          <a:noFill/>
        </p:spPr>
        <p:txBody>
          <a:bodyPr wrap="square" rtlCol="0">
            <a:spAutoFit/>
          </a:bodyPr>
          <a:lstStyle/>
          <a:p>
            <a:pPr algn="ctr"/>
            <a:fld id="{729963DA-877A-435C-86EC-472B6C0AD2D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1975581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descr="A body of water with a mountain in the background&#10;&#10;Description generated with very high confidence">
            <a:extLst>
              <a:ext uri="{FF2B5EF4-FFF2-40B4-BE49-F238E27FC236}">
                <a16:creationId xmlns:a16="http://schemas.microsoft.com/office/drawing/2014/main" id="{D3E2469A-53CA-4844-AA8F-540ABDA9E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41" b="1354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55A604-1D90-4012-8128-9DDDEB8D68DC}"/>
              </a:ext>
            </a:extLst>
          </p:cNvPr>
          <p:cNvSpPr/>
          <p:nvPr userDrawn="1"/>
        </p:nvSpPr>
        <p:spPr>
          <a:xfrm>
            <a:off x="3230153" y="4280684"/>
            <a:ext cx="5554135" cy="1606620"/>
          </a:xfrm>
          <a:prstGeom prst="rect">
            <a:avLst/>
          </a:prstGeom>
          <a:solidFill>
            <a:srgbClr val="0E23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000" dirty="0">
              <a:solidFill>
                <a:schemeClr val="bg1"/>
              </a:solidFill>
              <a:latin typeface="+mj-lt"/>
            </a:endParaRPr>
          </a:p>
        </p:txBody>
      </p:sp>
      <p:sp>
        <p:nvSpPr>
          <p:cNvPr id="2" name="Title 1">
            <a:extLst>
              <a:ext uri="{FF2B5EF4-FFF2-40B4-BE49-F238E27FC236}">
                <a16:creationId xmlns:a16="http://schemas.microsoft.com/office/drawing/2014/main" id="{9E73860A-AE4B-48EE-AA22-5E0C0D3D20C2}"/>
              </a:ext>
            </a:extLst>
          </p:cNvPr>
          <p:cNvSpPr>
            <a:spLocks noGrp="1"/>
          </p:cNvSpPr>
          <p:nvPr>
            <p:ph type="ctrTitle"/>
          </p:nvPr>
        </p:nvSpPr>
        <p:spPr>
          <a:xfrm>
            <a:off x="3230154" y="4447332"/>
            <a:ext cx="5554134" cy="805175"/>
          </a:xfrm>
        </p:spPr>
        <p:txBody>
          <a:bodyPr anchor="b">
            <a:normAutofit/>
          </a:bodyPr>
          <a:lstStyle>
            <a:lvl1pPr algn="ctr">
              <a:defRPr sz="4400">
                <a:solidFill>
                  <a:schemeClr val="bg1"/>
                </a:solidFill>
                <a:latin typeface="Calibri Light" panose="020F0302020204030204" pitchFamily="34" charset="0"/>
                <a:cs typeface="Calibri Light" panose="020F0302020204030204" pitchFamily="34" charset="0"/>
              </a:defRPr>
            </a:lvl1pPr>
          </a:lstStyle>
          <a:p>
            <a:endParaRPr lang="en-US" dirty="0"/>
          </a:p>
        </p:txBody>
      </p:sp>
      <p:pic>
        <p:nvPicPr>
          <p:cNvPr id="12" name="Picture 11">
            <a:extLst>
              <a:ext uri="{FF2B5EF4-FFF2-40B4-BE49-F238E27FC236}">
                <a16:creationId xmlns:a16="http://schemas.microsoft.com/office/drawing/2014/main" id="{6B72C8AF-9F0D-4540-B72F-2E48232B1B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995" b="42361"/>
          <a:stretch/>
        </p:blipFill>
        <p:spPr>
          <a:xfrm>
            <a:off x="4178416" y="5278551"/>
            <a:ext cx="3657607" cy="608752"/>
          </a:xfrm>
          <a:prstGeom prst="rect">
            <a:avLst/>
          </a:prstGeom>
        </p:spPr>
      </p:pic>
    </p:spTree>
    <p:extLst>
      <p:ext uri="{BB962C8B-B14F-4D97-AF65-F5344CB8AC3E}">
        <p14:creationId xmlns:p14="http://schemas.microsoft.com/office/powerpoint/2010/main" val="20974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5832-37A8-4661-BB9C-A73550779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1466F-F744-4559-A55C-23FF924C7E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2F562-AACE-44A1-94B7-C2CF8A4F7A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7DC26-E822-46BF-AB38-639D42292B28}"/>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6" name="Footer Placeholder 5">
            <a:extLst>
              <a:ext uri="{FF2B5EF4-FFF2-40B4-BE49-F238E27FC236}">
                <a16:creationId xmlns:a16="http://schemas.microsoft.com/office/drawing/2014/main" id="{9C1FF19A-5B5B-48BC-9B09-4769919BF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4BB77-ACBA-445C-B63C-7A21C4183373}"/>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419440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EC06-B5F3-47AD-A65F-EBABCB6E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1F2B8-4EF9-424D-90A6-EDCCC3AD5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2C8437-AFBF-4FEC-8A35-4C62CC53F9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D903A-E451-4ECB-9C13-0C7028ACBB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09ABDA-19F2-4E0B-AF69-300BADC3D2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D38717-A674-4809-A02A-6C6508F090C7}"/>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8" name="Footer Placeholder 7">
            <a:extLst>
              <a:ext uri="{FF2B5EF4-FFF2-40B4-BE49-F238E27FC236}">
                <a16:creationId xmlns:a16="http://schemas.microsoft.com/office/drawing/2014/main" id="{EEA639A0-FD4D-4277-A865-F19BF8AD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0483A2-841D-4A24-855C-A5B89D62813E}"/>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2360471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3102-1F0B-4BED-B217-F7D25C9360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42EEA5-3B8F-422C-81AC-054D6C512460}"/>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4" name="Footer Placeholder 3">
            <a:extLst>
              <a:ext uri="{FF2B5EF4-FFF2-40B4-BE49-F238E27FC236}">
                <a16:creationId xmlns:a16="http://schemas.microsoft.com/office/drawing/2014/main" id="{46AB1E27-6E91-4E70-B442-4E5007C5E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ECB558-FD79-46C1-B594-70A6F7FC2B35}"/>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37875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D1537-56C1-4734-94A1-4CC806D4D600}"/>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3" name="Footer Placeholder 2">
            <a:extLst>
              <a:ext uri="{FF2B5EF4-FFF2-40B4-BE49-F238E27FC236}">
                <a16:creationId xmlns:a16="http://schemas.microsoft.com/office/drawing/2014/main" id="{2FB96D63-A920-4D93-9EC9-78CCE9E7ED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2D1F3A-8D74-42C1-AC28-B408D5787F07}"/>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4272234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CF0E-7755-4666-9CEC-5591D26C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28F83E-7F26-47B9-A19A-B20D97668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C97F8-9953-46CD-A7FC-0C8DC4288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8BF5A-80D0-414A-90A8-4F8B6BC56845}"/>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6" name="Footer Placeholder 5">
            <a:extLst>
              <a:ext uri="{FF2B5EF4-FFF2-40B4-BE49-F238E27FC236}">
                <a16:creationId xmlns:a16="http://schemas.microsoft.com/office/drawing/2014/main" id="{2D522D8D-3AC4-4ECD-AAA9-A30852A2C2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2314E-166C-4564-9E28-7EAC7574365C}"/>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21079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00F6-A0A6-4629-BFC9-FB66DB0B2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371BCE-9CC6-4235-9202-3466D41D0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D7CFE-15CB-47E7-95C6-6754EDBA3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922E55-565F-48C4-9932-5D5C5D65D435}"/>
              </a:ext>
            </a:extLst>
          </p:cNvPr>
          <p:cNvSpPr>
            <a:spLocks noGrp="1"/>
          </p:cNvSpPr>
          <p:nvPr>
            <p:ph type="dt" sz="half" idx="10"/>
          </p:nvPr>
        </p:nvSpPr>
        <p:spPr/>
        <p:txBody>
          <a:bodyPr/>
          <a:lstStyle/>
          <a:p>
            <a:fld id="{CC93C493-9479-4EED-B025-9BB4D58947C9}" type="datetimeFigureOut">
              <a:rPr lang="en-US" smtClean="0"/>
              <a:t>1/16/2020</a:t>
            </a:fld>
            <a:endParaRPr lang="en-US"/>
          </a:p>
        </p:txBody>
      </p:sp>
      <p:sp>
        <p:nvSpPr>
          <p:cNvPr id="6" name="Footer Placeholder 5">
            <a:extLst>
              <a:ext uri="{FF2B5EF4-FFF2-40B4-BE49-F238E27FC236}">
                <a16:creationId xmlns:a16="http://schemas.microsoft.com/office/drawing/2014/main" id="{7A1B17A9-27AF-445F-B9FD-3469ED740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E0C80-7DB9-41D7-BFCB-1DFAF15390E6}"/>
              </a:ext>
            </a:extLst>
          </p:cNvPr>
          <p:cNvSpPr>
            <a:spLocks noGrp="1"/>
          </p:cNvSpPr>
          <p:nvPr>
            <p:ph type="sldNum" sz="quarter" idx="12"/>
          </p:nvPr>
        </p:nvSpPr>
        <p:spPr/>
        <p:txBody>
          <a:bodyPr/>
          <a:lstStyle/>
          <a:p>
            <a:fld id="{09E1A66B-7D48-4E52-A931-D8201933217E}" type="slidenum">
              <a:rPr lang="en-US" smtClean="0"/>
              <a:t>‹#›</a:t>
            </a:fld>
            <a:endParaRPr lang="en-US"/>
          </a:p>
        </p:txBody>
      </p:sp>
    </p:spTree>
    <p:extLst>
      <p:ext uri="{BB962C8B-B14F-4D97-AF65-F5344CB8AC3E}">
        <p14:creationId xmlns:p14="http://schemas.microsoft.com/office/powerpoint/2010/main" val="267169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D07E-840F-4996-8777-D4893AB84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7BD16-1607-48A0-9234-7AD6E457D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A5ABC-3A93-4F60-A0C6-A26A06555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3C493-9479-4EED-B025-9BB4D58947C9}" type="datetimeFigureOut">
              <a:rPr lang="en-US" smtClean="0"/>
              <a:t>1/16/2020</a:t>
            </a:fld>
            <a:endParaRPr lang="en-US"/>
          </a:p>
        </p:txBody>
      </p:sp>
      <p:sp>
        <p:nvSpPr>
          <p:cNvPr id="5" name="Footer Placeholder 4">
            <a:extLst>
              <a:ext uri="{FF2B5EF4-FFF2-40B4-BE49-F238E27FC236}">
                <a16:creationId xmlns:a16="http://schemas.microsoft.com/office/drawing/2014/main" id="{17588A29-67B0-4C9F-A9ED-F188A2DCC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3D282E-5A6B-4BB1-944B-042990F0D3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1A66B-7D48-4E52-A931-D8201933217E}" type="slidenum">
              <a:rPr lang="en-US" smtClean="0"/>
              <a:t>‹#›</a:t>
            </a:fld>
            <a:endParaRPr lang="en-US"/>
          </a:p>
        </p:txBody>
      </p:sp>
    </p:spTree>
    <p:extLst>
      <p:ext uri="{BB962C8B-B14F-4D97-AF65-F5344CB8AC3E}">
        <p14:creationId xmlns:p14="http://schemas.microsoft.com/office/powerpoint/2010/main" val="2862509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3D8F1-36FD-4851-A4CC-6C4DFD1FB6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A122E2-A588-42EE-833B-CAD5FFE9A3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48A7A-7B04-483B-97CC-DC0E24183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94491-4A4C-4367-83DA-47EC9FDA92CF}" type="datetime1">
              <a:rPr lang="en-US" smtClean="0"/>
              <a:t>1/16/2020</a:t>
            </a:fld>
            <a:endParaRPr lang="en-US"/>
          </a:p>
        </p:txBody>
      </p:sp>
      <p:sp>
        <p:nvSpPr>
          <p:cNvPr id="5" name="Footer Placeholder 4">
            <a:extLst>
              <a:ext uri="{FF2B5EF4-FFF2-40B4-BE49-F238E27FC236}">
                <a16:creationId xmlns:a16="http://schemas.microsoft.com/office/drawing/2014/main" id="{6F50471C-C395-435A-B5CD-696AB4E511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758EF4-BB86-4E03-86A8-4B302A8FE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B1FE9-8C21-412D-8F97-668F9A374CF5}" type="slidenum">
              <a:rPr lang="en-US" smtClean="0"/>
              <a:t>‹#›</a:t>
            </a:fld>
            <a:endParaRPr lang="en-US"/>
          </a:p>
        </p:txBody>
      </p:sp>
    </p:spTree>
    <p:extLst>
      <p:ext uri="{BB962C8B-B14F-4D97-AF65-F5344CB8AC3E}">
        <p14:creationId xmlns:p14="http://schemas.microsoft.com/office/powerpoint/2010/main" val="4221025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chart" Target="../charts/chart1.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chart" Target="../charts/char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22.emf"/><Relationship Id="rId11" Type="http://schemas.openxmlformats.org/officeDocument/2006/relationships/image" Target="../media/image38.jpeg"/><Relationship Id="rId5" Type="http://schemas.openxmlformats.org/officeDocument/2006/relationships/oleObject" Target="../embeddings/oleObject1.bin"/><Relationship Id="rId10" Type="http://schemas.openxmlformats.org/officeDocument/2006/relationships/image" Target="../media/image37.jpeg"/><Relationship Id="rId4" Type="http://schemas.openxmlformats.org/officeDocument/2006/relationships/image" Target="../media/image33.jpeg"/><Relationship Id="rId9" Type="http://schemas.openxmlformats.org/officeDocument/2006/relationships/image" Target="../media/image36.jpeg"/><Relationship Id="rId1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44.jpe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44.jpeg"/><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3.vml"/><Relationship Id="rId5" Type="http://schemas.openxmlformats.org/officeDocument/2006/relationships/image" Target="../media/image48.png"/><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image" Target="../media/image49.png"/><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51.png"/><Relationship Id="rId5" Type="http://schemas.openxmlformats.org/officeDocument/2006/relationships/image" Target="../media/image22.emf"/><Relationship Id="rId4" Type="http://schemas.openxmlformats.org/officeDocument/2006/relationships/oleObject" Target="../embeddings/oleObject1.bin"/><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22.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27.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www.wolfranchhoa.com/"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2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23556-328B-48A8-BF7D-BE2C7CB9D06B}"/>
              </a:ext>
            </a:extLst>
          </p:cNvPr>
          <p:cNvSpPr/>
          <p:nvPr/>
        </p:nvSpPr>
        <p:spPr>
          <a:xfrm>
            <a:off x="1722784" y="4147930"/>
            <a:ext cx="8083826" cy="178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EFAB6E-DC35-43A5-90AA-2C7237140E80}"/>
              </a:ext>
            </a:extLst>
          </p:cNvPr>
          <p:cNvSpPr/>
          <p:nvPr/>
        </p:nvSpPr>
        <p:spPr>
          <a:xfrm>
            <a:off x="2158887" y="1634793"/>
            <a:ext cx="9211478" cy="73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5545DC1-EB5B-4690-B870-F3A1E724586C}"/>
              </a:ext>
            </a:extLst>
          </p:cNvPr>
          <p:cNvPicPr>
            <a:picLocks noChangeAspect="1"/>
          </p:cNvPicPr>
          <p:nvPr/>
        </p:nvPicPr>
        <p:blipFill>
          <a:blip r:embed="rId3"/>
          <a:stretch>
            <a:fillRect/>
          </a:stretch>
        </p:blipFill>
        <p:spPr>
          <a:xfrm>
            <a:off x="-108962" y="-666608"/>
            <a:ext cx="12300962" cy="8200642"/>
          </a:xfrm>
          <a:prstGeom prst="rect">
            <a:avLst/>
          </a:prstGeom>
        </p:spPr>
      </p:pic>
      <p:sp>
        <p:nvSpPr>
          <p:cNvPr id="11" name="TextBox 10">
            <a:extLst>
              <a:ext uri="{FF2B5EF4-FFF2-40B4-BE49-F238E27FC236}">
                <a16:creationId xmlns:a16="http://schemas.microsoft.com/office/drawing/2014/main" id="{1F1233D7-97BE-4322-8EA5-5A25EAB2B6F1}"/>
              </a:ext>
            </a:extLst>
          </p:cNvPr>
          <p:cNvSpPr txBox="1"/>
          <p:nvPr/>
        </p:nvSpPr>
        <p:spPr>
          <a:xfrm>
            <a:off x="555057" y="268954"/>
            <a:ext cx="3620278" cy="646331"/>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Welcome to the</a:t>
            </a:r>
          </a:p>
        </p:txBody>
      </p:sp>
      <p:sp>
        <p:nvSpPr>
          <p:cNvPr id="10" name="TextBox 9">
            <a:extLst>
              <a:ext uri="{FF2B5EF4-FFF2-40B4-BE49-F238E27FC236}">
                <a16:creationId xmlns:a16="http://schemas.microsoft.com/office/drawing/2014/main" id="{28C706EB-C7A8-4074-83CE-18949A2935AB}"/>
              </a:ext>
            </a:extLst>
          </p:cNvPr>
          <p:cNvSpPr txBox="1"/>
          <p:nvPr/>
        </p:nvSpPr>
        <p:spPr>
          <a:xfrm>
            <a:off x="3031865" y="682751"/>
            <a:ext cx="9336968" cy="646331"/>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Second Annual Meeting</a:t>
            </a:r>
          </a:p>
        </p:txBody>
      </p:sp>
      <p:graphicFrame>
        <p:nvGraphicFramePr>
          <p:cNvPr id="12" name="Object 11">
            <a:extLst>
              <a:ext uri="{FF2B5EF4-FFF2-40B4-BE49-F238E27FC236}">
                <a16:creationId xmlns:a16="http://schemas.microsoft.com/office/drawing/2014/main" id="{ABA307E0-ECA6-43A8-B37F-CCDA2BDF971B}"/>
              </a:ext>
            </a:extLst>
          </p:cNvPr>
          <p:cNvGraphicFramePr>
            <a:graphicFrameLocks noChangeAspect="1"/>
          </p:cNvGraphicFramePr>
          <p:nvPr>
            <p:extLst>
              <p:ext uri="{D42A27DB-BD31-4B8C-83A1-F6EECF244321}">
                <p14:modId xmlns:p14="http://schemas.microsoft.com/office/powerpoint/2010/main" val="4140671211"/>
              </p:ext>
            </p:extLst>
          </p:nvPr>
        </p:nvGraphicFramePr>
        <p:xfrm>
          <a:off x="4074198" y="418404"/>
          <a:ext cx="1245474" cy="834436"/>
        </p:xfrm>
        <a:graphic>
          <a:graphicData uri="http://schemas.openxmlformats.org/presentationml/2006/ole">
            <mc:AlternateContent xmlns:mc="http://schemas.openxmlformats.org/markup-compatibility/2006">
              <mc:Choice xmlns:v="urn:schemas-microsoft-com:vml" Requires="v">
                <p:oleObj spid="_x0000_s5265" name="CorelDRAW" r:id="rId4" imgW="639405" imgH="428220" progId="CorelDRAW.Graphic.9">
                  <p:embed/>
                </p:oleObj>
              </mc:Choice>
              <mc:Fallback>
                <p:oleObj name="CorelDRAW" r:id="rId4"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5"/>
                      <a:stretch>
                        <a:fillRect/>
                      </a:stretch>
                    </p:blipFill>
                    <p:spPr>
                      <a:xfrm>
                        <a:off x="4074198" y="418404"/>
                        <a:ext cx="1245474" cy="834436"/>
                      </a:xfrm>
                      <a:prstGeom prst="rect">
                        <a:avLst/>
                      </a:prstGeom>
                    </p:spPr>
                  </p:pic>
                </p:oleObj>
              </mc:Fallback>
            </mc:AlternateContent>
          </a:graphicData>
        </a:graphic>
      </p:graphicFrame>
    </p:spTree>
    <p:extLst>
      <p:ext uri="{BB962C8B-B14F-4D97-AF65-F5344CB8AC3E}">
        <p14:creationId xmlns:p14="http://schemas.microsoft.com/office/powerpoint/2010/main" val="195879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494050" y="1696003"/>
            <a:ext cx="6985417" cy="3970318"/>
          </a:xfrm>
          <a:prstGeom prst="rect">
            <a:avLst/>
          </a:prstGeom>
          <a:noFill/>
        </p:spPr>
        <p:txBody>
          <a:bodyPr wrap="square" rtlCol="0">
            <a:spAutoFit/>
          </a:bodyPr>
          <a:lstStyle/>
          <a:p>
            <a:pPr lvl="0"/>
            <a:r>
              <a:rPr lang="en-US" sz="2800" u="sng" dirty="0" smtClean="0">
                <a:solidFill>
                  <a:srgbClr val="435363"/>
                </a:solidFill>
              </a:rPr>
              <a:t>Architectural </a:t>
            </a:r>
            <a:r>
              <a:rPr lang="en-US" sz="2800" u="sng" dirty="0">
                <a:solidFill>
                  <a:srgbClr val="435363"/>
                </a:solidFill>
              </a:rPr>
              <a:t>Modification Requests:</a:t>
            </a:r>
            <a:endParaRPr lang="en-US" sz="2800" u="sng" dirty="0"/>
          </a:p>
          <a:p>
            <a:pPr lvl="0"/>
            <a:r>
              <a:rPr lang="en-US" sz="2800" dirty="0">
                <a:solidFill>
                  <a:srgbClr val="435363"/>
                </a:solidFill>
              </a:rPr>
              <a:t>	</a:t>
            </a:r>
            <a:r>
              <a:rPr lang="en-US" sz="2800" dirty="0" smtClean="0">
                <a:solidFill>
                  <a:srgbClr val="435363"/>
                </a:solidFill>
              </a:rPr>
              <a:t>2019 - 60</a:t>
            </a:r>
          </a:p>
          <a:p>
            <a:pPr lvl="0"/>
            <a:r>
              <a:rPr lang="en-US" sz="2800" dirty="0">
                <a:solidFill>
                  <a:srgbClr val="435363"/>
                </a:solidFill>
              </a:rPr>
              <a:t>	</a:t>
            </a:r>
            <a:r>
              <a:rPr lang="en-US" sz="2800" dirty="0" smtClean="0">
                <a:solidFill>
                  <a:srgbClr val="435363"/>
                </a:solidFill>
              </a:rPr>
              <a:t>2018 - 49</a:t>
            </a:r>
            <a:endParaRPr lang="en-US" sz="2800" dirty="0">
              <a:solidFill>
                <a:srgbClr val="435363"/>
              </a:solidFill>
            </a:endParaRPr>
          </a:p>
          <a:p>
            <a:pPr lvl="0"/>
            <a:r>
              <a:rPr lang="en-US" sz="2800" dirty="0">
                <a:solidFill>
                  <a:srgbClr val="435363"/>
                </a:solidFill>
              </a:rPr>
              <a:t>	</a:t>
            </a:r>
            <a:r>
              <a:rPr lang="en-US" sz="2800" dirty="0" smtClean="0">
                <a:solidFill>
                  <a:srgbClr val="435363"/>
                </a:solidFill>
              </a:rPr>
              <a:t>2017 - 6</a:t>
            </a:r>
          </a:p>
          <a:p>
            <a:pPr lvl="0"/>
            <a:endParaRPr lang="en-US" sz="2800" dirty="0" smtClean="0">
              <a:solidFill>
                <a:srgbClr val="435363"/>
              </a:solidFill>
            </a:endParaRPr>
          </a:p>
          <a:p>
            <a:pPr lvl="0"/>
            <a:r>
              <a:rPr lang="en-US" sz="2800" u="sng" dirty="0" smtClean="0">
                <a:solidFill>
                  <a:srgbClr val="435363"/>
                </a:solidFill>
              </a:rPr>
              <a:t>New Home Reviews:</a:t>
            </a:r>
          </a:p>
          <a:p>
            <a:pPr lvl="0"/>
            <a:r>
              <a:rPr lang="en-US" sz="2800" dirty="0">
                <a:solidFill>
                  <a:srgbClr val="435363"/>
                </a:solidFill>
              </a:rPr>
              <a:t>	</a:t>
            </a:r>
            <a:r>
              <a:rPr lang="en-US" sz="2800" dirty="0" smtClean="0">
                <a:solidFill>
                  <a:srgbClr val="435363"/>
                </a:solidFill>
              </a:rPr>
              <a:t>2019 - 124</a:t>
            </a:r>
          </a:p>
          <a:p>
            <a:pPr lvl="0"/>
            <a:r>
              <a:rPr lang="en-US" sz="2800" dirty="0">
                <a:solidFill>
                  <a:srgbClr val="435363"/>
                </a:solidFill>
              </a:rPr>
              <a:t>	</a:t>
            </a:r>
            <a:r>
              <a:rPr lang="en-US" sz="2800" dirty="0" smtClean="0">
                <a:solidFill>
                  <a:srgbClr val="435363"/>
                </a:solidFill>
              </a:rPr>
              <a:t>2018 - 148</a:t>
            </a:r>
            <a:endParaRPr lang="en-US" sz="2800" dirty="0">
              <a:solidFill>
                <a:srgbClr val="435363"/>
              </a:solidFill>
            </a:endParaRPr>
          </a:p>
          <a:p>
            <a:pPr lvl="0"/>
            <a:r>
              <a:rPr lang="en-US" sz="2800" dirty="0" smtClean="0">
                <a:solidFill>
                  <a:srgbClr val="435363"/>
                </a:solidFill>
              </a:rPr>
              <a:t>	2017 - 6</a:t>
            </a:r>
            <a:endParaRPr lang="en-US" sz="2800" dirty="0">
              <a:solidFill>
                <a:srgbClr val="435363"/>
              </a:solidFill>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Wolf Ranch </a:t>
            </a:r>
            <a:r>
              <a:rPr lang="en-US" sz="3600" dirty="0" smtClean="0">
                <a:solidFill>
                  <a:schemeClr val="bg1"/>
                </a:solidFill>
                <a:latin typeface="Arial" panose="020B0604020202020204" pitchFamily="34" charset="0"/>
                <a:cs typeface="Arial" panose="020B0604020202020204" pitchFamily="34" charset="0"/>
              </a:rPr>
              <a:t>Architectural Statistics</a:t>
            </a:r>
            <a:r>
              <a:rPr lang="en-US" sz="3600" dirty="0">
                <a:solidFill>
                  <a:schemeClr val="bg1"/>
                </a:solidFill>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7380"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053328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451EB8-334A-4F17-B8D5-74687D626AF5}"/>
              </a:ext>
            </a:extLst>
          </p:cNvPr>
          <p:cNvSpPr txBox="1"/>
          <p:nvPr/>
        </p:nvSpPr>
        <p:spPr>
          <a:xfrm>
            <a:off x="0" y="341148"/>
            <a:ext cx="7189939"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Accomplishments:</a:t>
            </a:r>
          </a:p>
        </p:txBody>
      </p:sp>
      <p:sp>
        <p:nvSpPr>
          <p:cNvPr id="17" name="TextBox 16">
            <a:extLst>
              <a:ext uri="{FF2B5EF4-FFF2-40B4-BE49-F238E27FC236}">
                <a16:creationId xmlns:a16="http://schemas.microsoft.com/office/drawing/2014/main" id="{02FEDEB7-2C19-41D0-A237-8FC57DB29850}"/>
              </a:ext>
            </a:extLst>
          </p:cNvPr>
          <p:cNvSpPr txBox="1"/>
          <p:nvPr/>
        </p:nvSpPr>
        <p:spPr>
          <a:xfrm>
            <a:off x="1249169" y="1739408"/>
            <a:ext cx="8509125"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435363"/>
                </a:solidFill>
                <a:latin typeface="Arial" panose="020B0604020202020204" pitchFamily="34" charset="0"/>
                <a:cs typeface="Arial" panose="020B0604020202020204" pitchFamily="34" charset="0"/>
              </a:rPr>
              <a:t>Completed Homes – 282</a:t>
            </a:r>
          </a:p>
          <a:p>
            <a:pPr marL="457200" indent="-457200">
              <a:buFont typeface="Arial" panose="020B0604020202020204" pitchFamily="34" charset="0"/>
              <a:buChar char="•"/>
            </a:pPr>
            <a:r>
              <a:rPr lang="en-US" sz="3200" dirty="0" smtClean="0">
                <a:solidFill>
                  <a:srgbClr val="435363"/>
                </a:solidFill>
                <a:latin typeface="Arial" panose="020B0604020202020204" pitchFamily="34" charset="0"/>
                <a:cs typeface="Arial" panose="020B0604020202020204" pitchFamily="34" charset="0"/>
              </a:rPr>
              <a:t>Under Construction – 38</a:t>
            </a:r>
            <a:endParaRPr lang="en-US" sz="3200" dirty="0">
              <a:solidFill>
                <a:srgbClr val="43536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Playground Installation</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Phase 1 Mailbox Lighting</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Reseal of Den Exterior</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Turf Transition on Legacy</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Landscape Upgrades</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Reserve Study</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Pool Repairs</a:t>
            </a:r>
          </a:p>
        </p:txBody>
      </p:sp>
      <p:sp>
        <p:nvSpPr>
          <p:cNvPr id="9" name="Rectangle 8">
            <a:extLst>
              <a:ext uri="{FF2B5EF4-FFF2-40B4-BE49-F238E27FC236}">
                <a16:creationId xmlns:a16="http://schemas.microsoft.com/office/drawing/2014/main" id="{53865E17-C685-4A2D-83EB-330A39202914}"/>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ED0CF35F-0CAC-4C9C-8F1B-C2D57728A377}"/>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5331" name="CorelDRAW" r:id="rId3" imgW="639405" imgH="428220" progId="CorelDRAW.Graphic.9">
                  <p:embed/>
                </p:oleObj>
              </mc:Choice>
              <mc:Fallback>
                <p:oleObj name="CorelDRAW" r:id="rId3" imgW="639405" imgH="428220" progId="CorelDRAW.Graphic.9">
                  <p:embed/>
                  <p:pic>
                    <p:nvPicPr>
                      <p:cNvPr id="10" name="Object 9">
                        <a:extLst>
                          <a:ext uri="{FF2B5EF4-FFF2-40B4-BE49-F238E27FC236}">
                            <a16:creationId xmlns:a16="http://schemas.microsoft.com/office/drawing/2014/main" id="{ED0CF35F-0CAC-4C9C-8F1B-C2D57728A377}"/>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5439A72-5FB5-4F14-AD46-A41444CD1961}"/>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6" name="TextBox 15">
            <a:extLst>
              <a:ext uri="{FF2B5EF4-FFF2-40B4-BE49-F238E27FC236}">
                <a16:creationId xmlns:a16="http://schemas.microsoft.com/office/drawing/2014/main" id="{819E8438-1A94-47A9-9E42-6C8DC25898E2}"/>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549378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339814" y="1387531"/>
            <a:ext cx="6985417" cy="738664"/>
          </a:xfrm>
          <a:prstGeom prst="rect">
            <a:avLst/>
          </a:prstGeom>
          <a:noFill/>
        </p:spPr>
        <p:txBody>
          <a:bodyPr wrap="square" rtlCol="0">
            <a:spAutoFit/>
          </a:bodyPr>
          <a:lstStyle/>
          <a:p>
            <a:pPr lvl="0"/>
            <a:endParaRPr lang="en-US" dirty="0"/>
          </a:p>
          <a:p>
            <a:pPr lvl="0"/>
            <a:endParaRPr lang="en-US" sz="2400" dirty="0">
              <a:solidFill>
                <a:srgbClr val="435363"/>
              </a:solidFill>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Budget Comparison 2019 - 2020</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8433"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737254069"/>
              </p:ext>
            </p:extLst>
          </p:nvPr>
        </p:nvGraphicFramePr>
        <p:xfrm>
          <a:off x="1128005" y="1875073"/>
          <a:ext cx="9057144" cy="4010025"/>
        </p:xfrm>
        <a:graphic>
          <a:graphicData uri="http://schemas.openxmlformats.org/presentationml/2006/ole">
            <mc:AlternateContent xmlns:mc="http://schemas.openxmlformats.org/markup-compatibility/2006">
              <mc:Choice xmlns:v="urn:schemas-microsoft-com:vml" Requires="v">
                <p:oleObj spid="_x0000_s58434" name="Worksheet" r:id="rId5" imgW="9048845" imgH="4009930" progId="Excel.Sheet.12">
                  <p:embed/>
                </p:oleObj>
              </mc:Choice>
              <mc:Fallback>
                <p:oleObj name="Worksheet" r:id="rId5" imgW="9048845" imgH="4009930" progId="Excel.Sheet.12">
                  <p:embed/>
                  <p:pic>
                    <p:nvPicPr>
                      <p:cNvPr id="0" name=""/>
                      <p:cNvPicPr/>
                      <p:nvPr/>
                    </p:nvPicPr>
                    <p:blipFill>
                      <a:blip r:embed="rId6"/>
                      <a:stretch>
                        <a:fillRect/>
                      </a:stretch>
                    </p:blipFill>
                    <p:spPr>
                      <a:xfrm>
                        <a:off x="1128005" y="1875073"/>
                        <a:ext cx="9057144" cy="4010025"/>
                      </a:xfrm>
                      <a:prstGeom prst="rect">
                        <a:avLst/>
                      </a:prstGeom>
                    </p:spPr>
                  </p:pic>
                </p:oleObj>
              </mc:Fallback>
            </mc:AlternateContent>
          </a:graphicData>
        </a:graphic>
      </p:graphicFrame>
    </p:spTree>
    <p:extLst>
      <p:ext uri="{BB962C8B-B14F-4D97-AF65-F5344CB8AC3E}">
        <p14:creationId xmlns:p14="http://schemas.microsoft.com/office/powerpoint/2010/main" val="4150505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526245" y="2248665"/>
            <a:ext cx="6985417" cy="1723549"/>
          </a:xfrm>
          <a:prstGeom prst="rect">
            <a:avLst/>
          </a:prstGeom>
          <a:noFill/>
        </p:spPr>
        <p:txBody>
          <a:bodyPr wrap="square" rtlCol="0">
            <a:spAutoFit/>
          </a:bodyPr>
          <a:lstStyle/>
          <a:p>
            <a:pPr lvl="0"/>
            <a:endParaRPr lang="en-US" sz="3200" dirty="0">
              <a:solidFill>
                <a:srgbClr val="435363"/>
              </a:solidFill>
              <a:latin typeface="Arial" panose="020B0604020202020204" pitchFamily="34" charset="0"/>
              <a:cs typeface="Arial" panose="020B0604020202020204" pitchFamily="34" charset="0"/>
            </a:endParaRPr>
          </a:p>
          <a:p>
            <a:pPr lvl="1"/>
            <a:endParaRPr lang="en-US" sz="3200" dirty="0">
              <a:solidFill>
                <a:srgbClr val="435363"/>
              </a:solidFill>
              <a:latin typeface="Arial" panose="020B0604020202020204" pitchFamily="34" charset="0"/>
              <a:cs typeface="Arial" panose="020B0604020202020204" pitchFamily="34" charset="0"/>
            </a:endParaRPr>
          </a:p>
          <a:p>
            <a:pPr lvl="0"/>
            <a:endParaRPr lang="en-US" sz="2400" dirty="0">
              <a:solidFill>
                <a:srgbClr val="435363"/>
              </a:solidFill>
              <a:latin typeface="Arial" panose="020B0604020202020204" pitchFamily="34" charset="0"/>
              <a:cs typeface="Arial" panose="020B0604020202020204" pitchFamily="34" charset="0"/>
            </a:endParaRPr>
          </a:p>
          <a:p>
            <a:pPr lvl="0"/>
            <a:endParaRPr lang="en-US" dirty="0"/>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2020 Budget - Income:</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5139"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graphicFrame>
        <p:nvGraphicFramePr>
          <p:cNvPr id="8" name="Content Placeholder 9"/>
          <p:cNvGraphicFramePr>
            <a:graphicFrameLocks/>
          </p:cNvGraphicFramePr>
          <p:nvPr>
            <p:extLst>
              <p:ext uri="{D42A27DB-BD31-4B8C-83A1-F6EECF244321}">
                <p14:modId xmlns:p14="http://schemas.microsoft.com/office/powerpoint/2010/main" val="2159989493"/>
              </p:ext>
            </p:extLst>
          </p:nvPr>
        </p:nvGraphicFramePr>
        <p:xfrm>
          <a:off x="2057401" y="1390261"/>
          <a:ext cx="8654142" cy="52624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4054432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552878" y="2151010"/>
            <a:ext cx="6985417" cy="1231106"/>
          </a:xfrm>
          <a:prstGeom prst="rect">
            <a:avLst/>
          </a:prstGeom>
          <a:noFill/>
        </p:spPr>
        <p:txBody>
          <a:bodyPr wrap="square" rtlCol="0">
            <a:spAutoFit/>
          </a:bodyPr>
          <a:lstStyle/>
          <a:p>
            <a:pPr lvl="1"/>
            <a:endParaRPr lang="en-US" sz="3200" dirty="0">
              <a:solidFill>
                <a:srgbClr val="435363"/>
              </a:solidFill>
              <a:latin typeface="Arial" panose="020B0604020202020204" pitchFamily="34" charset="0"/>
              <a:cs typeface="Arial" panose="020B0604020202020204" pitchFamily="34" charset="0"/>
            </a:endParaRPr>
          </a:p>
          <a:p>
            <a:pPr lvl="0"/>
            <a:endParaRPr lang="en-US" sz="2400" dirty="0">
              <a:solidFill>
                <a:srgbClr val="435363"/>
              </a:solidFill>
              <a:latin typeface="Arial" panose="020B0604020202020204" pitchFamily="34" charset="0"/>
              <a:cs typeface="Arial" panose="020B0604020202020204" pitchFamily="34" charset="0"/>
            </a:endParaRPr>
          </a:p>
          <a:p>
            <a:pPr lvl="0"/>
            <a:endParaRPr lang="en-US" dirty="0"/>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2020 Budget Expense:</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2072"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graphicFrame>
        <p:nvGraphicFramePr>
          <p:cNvPr id="8" name="Content Placeholder 14"/>
          <p:cNvGraphicFramePr>
            <a:graphicFrameLocks/>
          </p:cNvGraphicFramePr>
          <p:nvPr>
            <p:extLst>
              <p:ext uri="{D42A27DB-BD31-4B8C-83A1-F6EECF244321}">
                <p14:modId xmlns:p14="http://schemas.microsoft.com/office/powerpoint/2010/main" val="4010743239"/>
              </p:ext>
            </p:extLst>
          </p:nvPr>
        </p:nvGraphicFramePr>
        <p:xfrm>
          <a:off x="1552878" y="1266940"/>
          <a:ext cx="8077200" cy="49988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2978764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318" t="14083" r="14566" b="15680"/>
          <a:stretch/>
        </p:blipFill>
        <p:spPr>
          <a:xfrm>
            <a:off x="3957824" y="3615078"/>
            <a:ext cx="3061403" cy="373761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90502" y="-350263"/>
            <a:ext cx="3378820" cy="4505093"/>
          </a:xfrm>
          <a:prstGeom prst="rect">
            <a:avLst/>
          </a:prstGeom>
        </p:spPr>
      </p:pic>
      <p:sp>
        <p:nvSpPr>
          <p:cNvPr id="12" name="TextBox 11">
            <a:extLst>
              <a:ext uri="{FF2B5EF4-FFF2-40B4-BE49-F238E27FC236}">
                <a16:creationId xmlns:a16="http://schemas.microsoft.com/office/drawing/2014/main" id="{08451EB8-334A-4F17-B8D5-74687D626AF5}"/>
              </a:ext>
            </a:extLst>
          </p:cNvPr>
          <p:cNvSpPr txBox="1"/>
          <p:nvPr/>
        </p:nvSpPr>
        <p:spPr>
          <a:xfrm>
            <a:off x="5306" y="9590"/>
            <a:ext cx="5985196" cy="653484"/>
          </a:xfrm>
          <a:prstGeom prst="rect">
            <a:avLst/>
          </a:prstGeom>
          <a:solidFill>
            <a:srgbClr val="AC6C0F"/>
          </a:solid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Lifestyle at Wolf Ranch</a:t>
            </a:r>
          </a:p>
        </p:txBody>
      </p:sp>
      <p:sp>
        <p:nvSpPr>
          <p:cNvPr id="16" name="Rectangle 15">
            <a:extLst>
              <a:ext uri="{FF2B5EF4-FFF2-40B4-BE49-F238E27FC236}">
                <a16:creationId xmlns:a16="http://schemas.microsoft.com/office/drawing/2014/main" id="{0546436C-766E-4E5E-931B-C7E6093E871E}"/>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21C27B2E-D115-43B5-9372-8ECA4116CB9E}"/>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35942" name="CorelDRAW" r:id="rId5" imgW="639405" imgH="428220" progId="CorelDRAW.Graphic.9">
                  <p:embed/>
                </p:oleObj>
              </mc:Choice>
              <mc:Fallback>
                <p:oleObj name="CorelDRAW" r:id="rId5"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6"/>
                      <a:stretch>
                        <a:fillRect/>
                      </a:stretch>
                    </p:blipFill>
                    <p:spPr>
                      <a:xfrm>
                        <a:off x="11393488" y="217518"/>
                        <a:ext cx="564032" cy="377887"/>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63D5978E-B649-49A3-A5DB-FF2D9AAF53BF}"/>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9" name="TextBox 18">
            <a:extLst>
              <a:ext uri="{FF2B5EF4-FFF2-40B4-BE49-F238E27FC236}">
                <a16:creationId xmlns:a16="http://schemas.microsoft.com/office/drawing/2014/main" id="{ED822CB5-C024-468A-91AD-DBFCC2F7140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24554" t="19793" r="13170" b="6495"/>
          <a:stretch/>
        </p:blipFill>
        <p:spPr>
          <a:xfrm rot="5400000">
            <a:off x="8571262" y="-4655"/>
            <a:ext cx="2838905" cy="2520177"/>
          </a:xfrm>
          <a:prstGeom prst="rect">
            <a:avLst/>
          </a:prstGeom>
        </p:spPr>
      </p:pic>
      <p:pic>
        <p:nvPicPr>
          <p:cNvPr id="6" name="Picture 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60751" y="1133452"/>
            <a:ext cx="3728459" cy="2796344"/>
          </a:xfrm>
          <a:prstGeom prst="rect">
            <a:avLst/>
          </a:prstGeom>
        </p:spPr>
      </p:pic>
      <p:pic>
        <p:nvPicPr>
          <p:cNvPr id="4" name="Picture 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338223" y="4453295"/>
            <a:ext cx="2748234" cy="2061176"/>
          </a:xfrm>
          <a:prstGeom prst="rect">
            <a:avLst/>
          </a:prstGeom>
        </p:spPr>
      </p:pic>
      <p:pic>
        <p:nvPicPr>
          <p:cNvPr id="14" name="Picture 1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71566" y="649797"/>
            <a:ext cx="4149917" cy="3112438"/>
          </a:xfrm>
          <a:prstGeom prst="rect">
            <a:avLst/>
          </a:prstGeom>
        </p:spPr>
      </p:pic>
      <p:pic>
        <p:nvPicPr>
          <p:cNvPr id="13" name="Picture 12"/>
          <p:cNvPicPr>
            <a:picLocks noChangeAspect="1"/>
          </p:cNvPicPr>
          <p:nvPr/>
        </p:nvPicPr>
        <p:blipFill rotWithShape="1">
          <a:blip r:embed="rId11" cstate="hqprint">
            <a:extLst>
              <a:ext uri="{28A0092B-C50C-407E-A947-70E740481C1C}">
                <a14:useLocalDpi xmlns:a14="http://schemas.microsoft.com/office/drawing/2010/main" val="0"/>
              </a:ext>
            </a:extLst>
          </a:blip>
          <a:srcRect l="9806"/>
          <a:stretch/>
        </p:blipFill>
        <p:spPr>
          <a:xfrm>
            <a:off x="8307657" y="2097897"/>
            <a:ext cx="2935084" cy="2440654"/>
          </a:xfrm>
          <a:prstGeom prst="rect">
            <a:avLst/>
          </a:prstGeom>
        </p:spPr>
      </p:pic>
      <p:pic>
        <p:nvPicPr>
          <p:cNvPr id="8" name="Picture 7"/>
          <p:cNvPicPr>
            <a:picLocks noChangeAspect="1"/>
          </p:cNvPicPr>
          <p:nvPr/>
        </p:nvPicPr>
        <p:blipFill rotWithShape="1">
          <a:blip r:embed="rId12" cstate="hqprint">
            <a:extLst>
              <a:ext uri="{28A0092B-C50C-407E-A947-70E740481C1C}">
                <a14:useLocalDpi xmlns:a14="http://schemas.microsoft.com/office/drawing/2010/main" val="0"/>
              </a:ext>
            </a:extLst>
          </a:blip>
          <a:srcRect l="16098" t="20443"/>
          <a:stretch/>
        </p:blipFill>
        <p:spPr>
          <a:xfrm rot="5400000">
            <a:off x="1287983" y="4278478"/>
            <a:ext cx="3389971" cy="2410810"/>
          </a:xfrm>
          <a:prstGeom prst="rect">
            <a:avLst/>
          </a:prstGeom>
        </p:spPr>
      </p:pic>
      <p:pic>
        <p:nvPicPr>
          <p:cNvPr id="20" name="Picture 19"/>
          <p:cNvPicPr>
            <a:picLocks noChangeAspect="1"/>
          </p:cNvPicPr>
          <p:nvPr/>
        </p:nvPicPr>
        <p:blipFill rotWithShape="1">
          <a:blip r:embed="rId13" cstate="hqprint">
            <a:extLst>
              <a:ext uri="{28A0092B-C50C-407E-A947-70E740481C1C}">
                <a14:useLocalDpi xmlns:a14="http://schemas.microsoft.com/office/drawing/2010/main" val="0"/>
              </a:ext>
            </a:extLst>
          </a:blip>
          <a:srcRect l="4996" t="10227"/>
          <a:stretch/>
        </p:blipFill>
        <p:spPr>
          <a:xfrm rot="5400000">
            <a:off x="8197754" y="4899317"/>
            <a:ext cx="3559569" cy="2522691"/>
          </a:xfrm>
          <a:prstGeom prst="rect">
            <a:avLst/>
          </a:prstGeom>
        </p:spPr>
      </p:pic>
      <p:pic>
        <p:nvPicPr>
          <p:cNvPr id="3" name="Picture 2"/>
          <p:cNvPicPr>
            <a:picLocks noChangeAspect="1"/>
          </p:cNvPicPr>
          <p:nvPr/>
        </p:nvPicPr>
        <p:blipFill rotWithShape="1">
          <a:blip r:embed="rId14" cstate="hqprint">
            <a:extLst>
              <a:ext uri="{28A0092B-C50C-407E-A947-70E740481C1C}">
                <a14:useLocalDpi xmlns:a14="http://schemas.microsoft.com/office/drawing/2010/main" val="0"/>
              </a:ext>
            </a:extLst>
          </a:blip>
          <a:srcRect l="2682" t="10649" r="25936" b="8701"/>
          <a:stretch/>
        </p:blipFill>
        <p:spPr>
          <a:xfrm rot="5400000">
            <a:off x="6096957" y="4401302"/>
            <a:ext cx="3358844" cy="2846217"/>
          </a:xfrm>
          <a:prstGeom prst="rect">
            <a:avLst/>
          </a:prstGeom>
        </p:spPr>
      </p:pic>
    </p:spTree>
    <p:extLst>
      <p:ext uri="{BB962C8B-B14F-4D97-AF65-F5344CB8AC3E}">
        <p14:creationId xmlns:p14="http://schemas.microsoft.com/office/powerpoint/2010/main" val="95455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6C943E-CC43-46E7-B207-82916D6C8870}"/>
              </a:ext>
            </a:extLst>
          </p:cNvPr>
          <p:cNvSpPr/>
          <p:nvPr/>
        </p:nvSpPr>
        <p:spPr>
          <a:xfrm>
            <a:off x="11375399" y="3246"/>
            <a:ext cx="873967"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a:extLst>
              <a:ext uri="{FF2B5EF4-FFF2-40B4-BE49-F238E27FC236}">
                <a16:creationId xmlns:a16="http://schemas.microsoft.com/office/drawing/2014/main" id="{C08B6567-DC17-4BF0-8707-9D1FD2AA00A8}"/>
              </a:ext>
            </a:extLst>
          </p:cNvPr>
          <p:cNvGraphicFramePr>
            <a:graphicFrameLocks noChangeAspect="1"/>
          </p:cNvGraphicFramePr>
          <p:nvPr/>
        </p:nvGraphicFramePr>
        <p:xfrm>
          <a:off x="11473000" y="217518"/>
          <a:ext cx="564032" cy="377887"/>
        </p:xfrm>
        <a:graphic>
          <a:graphicData uri="http://schemas.openxmlformats.org/presentationml/2006/ole">
            <mc:AlternateContent xmlns:mc="http://schemas.openxmlformats.org/markup-compatibility/2006">
              <mc:Choice xmlns:v="urn:schemas-microsoft-com:vml" Requires="v">
                <p:oleObj spid="_x0000_s22648" name="CorelDRAW" r:id="rId3" imgW="639405" imgH="428220" progId="CorelDRAW.Graphic.9">
                  <p:embed/>
                </p:oleObj>
              </mc:Choice>
              <mc:Fallback>
                <p:oleObj name="CorelDRAW" r:id="rId3" imgW="639405" imgH="428220" progId="CorelDRAW.Graphic.9">
                  <p:embed/>
                  <p:pic>
                    <p:nvPicPr>
                      <p:cNvPr id="8" name="Object 7">
                        <a:extLst>
                          <a:ext uri="{FF2B5EF4-FFF2-40B4-BE49-F238E27FC236}">
                            <a16:creationId xmlns:a16="http://schemas.microsoft.com/office/drawing/2014/main" id="{C08B6567-DC17-4BF0-8707-9D1FD2AA00A8}"/>
                          </a:ext>
                        </a:extLst>
                      </p:cNvPr>
                      <p:cNvPicPr/>
                      <p:nvPr/>
                    </p:nvPicPr>
                    <p:blipFill>
                      <a:blip r:embed="rId4"/>
                      <a:stretch>
                        <a:fillRect/>
                      </a:stretch>
                    </p:blipFill>
                    <p:spPr>
                      <a:xfrm>
                        <a:off x="11473000" y="217518"/>
                        <a:ext cx="564032" cy="3778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DBF4A123-09B0-4092-9D8D-984B72828D59}"/>
              </a:ext>
            </a:extLst>
          </p:cNvPr>
          <p:cNvSpPr txBox="1"/>
          <p:nvPr/>
        </p:nvSpPr>
        <p:spPr>
          <a:xfrm>
            <a:off x="11318033"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5" name="TextBox 14">
            <a:extLst>
              <a:ext uri="{FF2B5EF4-FFF2-40B4-BE49-F238E27FC236}">
                <a16:creationId xmlns:a16="http://schemas.microsoft.com/office/drawing/2014/main" id="{03EFE473-175E-4258-A9C1-0DA7F0D605FD}"/>
              </a:ext>
            </a:extLst>
          </p:cNvPr>
          <p:cNvSpPr txBox="1"/>
          <p:nvPr/>
        </p:nvSpPr>
        <p:spPr>
          <a:xfrm>
            <a:off x="11318033"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
        <p:nvSpPr>
          <p:cNvPr id="18" name="TextBox 17">
            <a:extLst>
              <a:ext uri="{FF2B5EF4-FFF2-40B4-BE49-F238E27FC236}">
                <a16:creationId xmlns:a16="http://schemas.microsoft.com/office/drawing/2014/main" id="{49A0E95F-E0D1-4A91-8531-2802B9421578}"/>
              </a:ext>
            </a:extLst>
          </p:cNvPr>
          <p:cNvSpPr txBox="1"/>
          <p:nvPr/>
        </p:nvSpPr>
        <p:spPr>
          <a:xfrm>
            <a:off x="7095402" y="5350977"/>
            <a:ext cx="4180114" cy="1077218"/>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LIFESTYLE: </a:t>
            </a:r>
          </a:p>
          <a:p>
            <a:pPr algn="r"/>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TestimonialTuesdays</a:t>
            </a:r>
            <a:r>
              <a:rPr lang="en-US" sz="2800" dirty="0">
                <a:solidFill>
                  <a:schemeClr val="bg1"/>
                </a:solidFill>
                <a:latin typeface="Arial" panose="020B0604020202020204" pitchFamily="34" charset="0"/>
                <a:cs typeface="Arial" panose="020B0604020202020204" pitchFamily="34" charset="0"/>
              </a:rPr>
              <a:t> </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0529" t="13008" r="26301" b="41463"/>
          <a:stretch/>
        </p:blipFill>
        <p:spPr>
          <a:xfrm>
            <a:off x="4469555" y="3747126"/>
            <a:ext cx="2224896" cy="1759804"/>
          </a:xfrm>
          <a:prstGeom prst="rect">
            <a:avLst/>
          </a:prstGeom>
        </p:spPr>
      </p:pic>
      <p:sp>
        <p:nvSpPr>
          <p:cNvPr id="22" name="Speech Bubble: Rectangle with Corners Rounded 12">
            <a:extLst>
              <a:ext uri="{FF2B5EF4-FFF2-40B4-BE49-F238E27FC236}">
                <a16:creationId xmlns:a16="http://schemas.microsoft.com/office/drawing/2014/main" id="{0DF65FFC-2770-4F07-B74A-D8689914231F}"/>
              </a:ext>
            </a:extLst>
          </p:cNvPr>
          <p:cNvSpPr/>
          <p:nvPr/>
        </p:nvSpPr>
        <p:spPr>
          <a:xfrm rot="16200000">
            <a:off x="553227" y="2621025"/>
            <a:ext cx="3113487" cy="3652820"/>
          </a:xfrm>
          <a:prstGeom prst="wedgeRoundRect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7912" y="3132332"/>
            <a:ext cx="3590692" cy="2677656"/>
          </a:xfrm>
          <a:prstGeom prst="rect">
            <a:avLst/>
          </a:prstGeom>
        </p:spPr>
        <p:txBody>
          <a:bodyPr wrap="square">
            <a:spAutoFit/>
          </a:bodyPr>
          <a:lstStyle/>
          <a:p>
            <a:r>
              <a:rPr lang="en-US" sz="1400" dirty="0"/>
              <a:t>"Living in Wolf Ranch has been such an exceptional experience. From the moment we arrived in the neighborhood, our family felt the warmth and open arms from every neighbor. Our exceptional HOA coordinates activities that create a multitude of opportunities for community </a:t>
            </a:r>
            <a:r>
              <a:rPr lang="en-US" sz="1400" dirty="0" smtClean="0"/>
              <a:t>closeness. Neighbors </a:t>
            </a:r>
            <a:r>
              <a:rPr lang="en-US" sz="1400" dirty="0"/>
              <a:t>quickly feel like family and genuinely care for one another. Wolf Ranch is a special place to live and we feel blessed to be a part of such a unique community!"</a:t>
            </a:r>
          </a:p>
          <a:p>
            <a:r>
              <a:rPr lang="en-US" sz="1400" dirty="0"/>
              <a:t>-Tania E</a:t>
            </a:r>
          </a:p>
        </p:txBody>
      </p:sp>
      <p:sp>
        <p:nvSpPr>
          <p:cNvPr id="24" name="Speech Bubble: Rectangle with Corners Rounded 14">
            <a:extLst>
              <a:ext uri="{FF2B5EF4-FFF2-40B4-BE49-F238E27FC236}">
                <a16:creationId xmlns:a16="http://schemas.microsoft.com/office/drawing/2014/main" id="{6659BF99-10B7-4AA2-9A51-C8A1A1764592}"/>
              </a:ext>
            </a:extLst>
          </p:cNvPr>
          <p:cNvSpPr/>
          <p:nvPr/>
        </p:nvSpPr>
        <p:spPr>
          <a:xfrm rot="5400000">
            <a:off x="7501233" y="208611"/>
            <a:ext cx="3151721" cy="3925310"/>
          </a:xfrm>
          <a:prstGeom prst="wedgeRoundRect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398006" y="906801"/>
            <a:ext cx="3687299" cy="2677656"/>
          </a:xfrm>
          <a:prstGeom prst="rect">
            <a:avLst/>
          </a:prstGeom>
        </p:spPr>
        <p:txBody>
          <a:bodyPr wrap="square">
            <a:spAutoFit/>
          </a:bodyPr>
          <a:lstStyle/>
          <a:p>
            <a:r>
              <a:rPr lang="en-US" sz="1400" dirty="0">
                <a:solidFill>
                  <a:srgbClr val="1C1E21"/>
                </a:solidFill>
              </a:rPr>
              <a:t>When my wife and I thought about buying a new home last year, </a:t>
            </a:r>
            <a:r>
              <a:rPr lang="en-US" sz="1400" dirty="0" smtClean="0">
                <a:solidFill>
                  <a:srgbClr val="1C1E21"/>
                </a:solidFill>
              </a:rPr>
              <a:t>we </a:t>
            </a:r>
            <a:r>
              <a:rPr lang="en-US" sz="1400" dirty="0">
                <a:solidFill>
                  <a:srgbClr val="1C1E21"/>
                </a:solidFill>
              </a:rPr>
              <a:t>looked at a lot of communities, but when we found Wolf Ranch, we were swayed. What sealed the deal was the lot that was available on Canyon View Road - the future view was going to be spectacular, and the flexibility we had to customize our home nailed it. Nearly a year later and we can still hardly believe we live here! Great neighbors, excellent amenities, and the view have made us decide this is our forever home!</a:t>
            </a:r>
            <a:r>
              <a:rPr lang="en-US" sz="1400" dirty="0"/>
              <a:t/>
            </a:r>
            <a:br>
              <a:rPr lang="en-US" sz="1400" dirty="0"/>
            </a:br>
            <a:r>
              <a:rPr lang="en-US" sz="1400" dirty="0">
                <a:solidFill>
                  <a:srgbClr val="1C1E21"/>
                </a:solidFill>
              </a:rPr>
              <a:t>-Brian Scott</a:t>
            </a:r>
            <a:endParaRPr lang="en-US" sz="1400"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9963" y="595405"/>
            <a:ext cx="2668838" cy="2086546"/>
          </a:xfrm>
          <a:prstGeom prst="rect">
            <a:avLst/>
          </a:prstGeom>
        </p:spPr>
      </p:pic>
      <p:sp>
        <p:nvSpPr>
          <p:cNvPr id="2" name="TextBox 1"/>
          <p:cNvSpPr txBox="1"/>
          <p:nvPr/>
        </p:nvSpPr>
        <p:spPr>
          <a:xfrm rot="20806456">
            <a:off x="283560" y="479502"/>
            <a:ext cx="2916840" cy="954107"/>
          </a:xfrm>
          <a:prstGeom prst="rect">
            <a:avLst/>
          </a:prstGeom>
          <a:noFill/>
          <a:ln>
            <a:solidFill>
              <a:srgbClr val="435363"/>
            </a:solidFill>
          </a:ln>
        </p:spPr>
        <p:txBody>
          <a:bodyPr wrap="square" rtlCol="0">
            <a:spAutoFit/>
          </a:bodyPr>
          <a:lstStyle/>
          <a:p>
            <a:r>
              <a:rPr lang="en-US" sz="1400" dirty="0"/>
              <a:t>What is not to love about Wolf Ranch</a:t>
            </a:r>
            <a:r>
              <a:rPr lang="en-US" sz="1400" dirty="0" smtClean="0"/>
              <a:t>! The </a:t>
            </a:r>
            <a:r>
              <a:rPr lang="en-US" sz="1400" dirty="0"/>
              <a:t>neighbors, the Den and all of the social activities have exceeded our expectations. </a:t>
            </a:r>
          </a:p>
        </p:txBody>
      </p:sp>
      <p:sp>
        <p:nvSpPr>
          <p:cNvPr id="3" name="TextBox 2"/>
          <p:cNvSpPr txBox="1"/>
          <p:nvPr/>
        </p:nvSpPr>
        <p:spPr>
          <a:xfrm>
            <a:off x="7694341" y="4148254"/>
            <a:ext cx="3211552" cy="738664"/>
          </a:xfrm>
          <a:prstGeom prst="rect">
            <a:avLst/>
          </a:prstGeom>
          <a:noFill/>
          <a:ln>
            <a:solidFill>
              <a:srgbClr val="435363"/>
            </a:solidFill>
          </a:ln>
        </p:spPr>
        <p:txBody>
          <a:bodyPr wrap="square" rtlCol="0">
            <a:spAutoFit/>
          </a:bodyPr>
          <a:lstStyle/>
          <a:p>
            <a:r>
              <a:rPr lang="en-US" sz="1400" dirty="0"/>
              <a:t>Wolf Ranch is the best community. I have lived in many places, and this one is </a:t>
            </a:r>
            <a:r>
              <a:rPr lang="en-US" sz="1400"/>
              <a:t>my </a:t>
            </a:r>
            <a:r>
              <a:rPr lang="en-US" sz="1400" smtClean="0"/>
              <a:t>favorite!</a:t>
            </a:r>
            <a:endParaRPr lang="en-US" sz="1400" dirty="0"/>
          </a:p>
        </p:txBody>
      </p:sp>
      <p:sp>
        <p:nvSpPr>
          <p:cNvPr id="9" name="TextBox 8"/>
          <p:cNvSpPr txBox="1"/>
          <p:nvPr/>
        </p:nvSpPr>
        <p:spPr>
          <a:xfrm>
            <a:off x="3958683" y="5789227"/>
            <a:ext cx="3004496" cy="954107"/>
          </a:xfrm>
          <a:prstGeom prst="rect">
            <a:avLst/>
          </a:prstGeom>
          <a:noFill/>
          <a:ln>
            <a:solidFill>
              <a:srgbClr val="435363"/>
            </a:solidFill>
          </a:ln>
        </p:spPr>
        <p:txBody>
          <a:bodyPr wrap="square" rtlCol="0">
            <a:spAutoFit/>
          </a:bodyPr>
          <a:lstStyle/>
          <a:p>
            <a:r>
              <a:rPr lang="en-US" sz="1400" dirty="0"/>
              <a:t>Wolf Ranch is an amazing neighborhood dedicated to lifestyle, sense of community, family and making </a:t>
            </a:r>
            <a:r>
              <a:rPr lang="en-US" sz="1400" dirty="0" smtClean="0"/>
              <a:t>friends.</a:t>
            </a:r>
            <a:endParaRPr lang="en-US" dirty="0"/>
          </a:p>
        </p:txBody>
      </p:sp>
    </p:spTree>
    <p:extLst>
      <p:ext uri="{BB962C8B-B14F-4D97-AF65-F5344CB8AC3E}">
        <p14:creationId xmlns:p14="http://schemas.microsoft.com/office/powerpoint/2010/main" val="1664143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A0E95F-E0D1-4A91-8531-2802B9421578}"/>
              </a:ext>
            </a:extLst>
          </p:cNvPr>
          <p:cNvSpPr txBox="1"/>
          <p:nvPr/>
        </p:nvSpPr>
        <p:spPr>
          <a:xfrm>
            <a:off x="1" y="341148"/>
            <a:ext cx="418011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LIFESTYLE </a:t>
            </a:r>
          </a:p>
        </p:txBody>
      </p:sp>
      <p:sp>
        <p:nvSpPr>
          <p:cNvPr id="16" name="TextBox 15">
            <a:extLst>
              <a:ext uri="{FF2B5EF4-FFF2-40B4-BE49-F238E27FC236}">
                <a16:creationId xmlns:a16="http://schemas.microsoft.com/office/drawing/2014/main" id="{73CAB53D-507D-4948-B732-1B3DB949CE93}"/>
              </a:ext>
            </a:extLst>
          </p:cNvPr>
          <p:cNvSpPr txBox="1"/>
          <p:nvPr/>
        </p:nvSpPr>
        <p:spPr>
          <a:xfrm>
            <a:off x="1654628" y="1269825"/>
            <a:ext cx="8882743" cy="6986528"/>
          </a:xfrm>
          <a:prstGeom prst="rect">
            <a:avLst/>
          </a:prstGeom>
          <a:noFill/>
        </p:spPr>
        <p:txBody>
          <a:bodyPr wrap="square" rtlCol="0">
            <a:spAutoFit/>
          </a:bodyPr>
          <a:lstStyle/>
          <a:p>
            <a:r>
              <a:rPr lang="en-US" sz="3200" dirty="0">
                <a:solidFill>
                  <a:srgbClr val="435363"/>
                </a:solidFill>
                <a:latin typeface="Arial" panose="020B0604020202020204" pitchFamily="34" charset="0"/>
                <a:cs typeface="Arial" panose="020B0604020202020204" pitchFamily="34" charset="0"/>
              </a:rPr>
              <a:t>LOOKING FORWARD TO 2020……</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Mixology Class</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Barre Class and Social</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Law Enforcement Appreciation</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Spring Fling and Egg Hunt</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Cinco de Mayo</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Cooking Classes</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July 4</a:t>
            </a:r>
            <a:r>
              <a:rPr lang="en-US" sz="3200" baseline="30000" dirty="0">
                <a:solidFill>
                  <a:srgbClr val="435363"/>
                </a:solidFill>
                <a:latin typeface="Arial" panose="020B0604020202020204" pitchFamily="34" charset="0"/>
                <a:cs typeface="Arial" panose="020B0604020202020204" pitchFamily="34" charset="0"/>
              </a:rPr>
              <a:t>th</a:t>
            </a:r>
            <a:r>
              <a:rPr lang="en-US" sz="3200" dirty="0">
                <a:solidFill>
                  <a:srgbClr val="435363"/>
                </a:solidFill>
                <a:latin typeface="Arial" panose="020B0604020202020204" pitchFamily="34" charset="0"/>
                <a:cs typeface="Arial" panose="020B0604020202020204" pitchFamily="34" charset="0"/>
              </a:rPr>
              <a:t> Celebration</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Fall Festival</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Friendsgiving</a:t>
            </a:r>
          </a:p>
          <a:p>
            <a:pPr marL="457200" indent="-45720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Brunch with Santa</a:t>
            </a:r>
            <a:br>
              <a:rPr lang="en-US" sz="3200" dirty="0">
                <a:solidFill>
                  <a:srgbClr val="435363"/>
                </a:solidFill>
                <a:latin typeface="Arial" panose="020B0604020202020204" pitchFamily="34" charset="0"/>
                <a:cs typeface="Arial" panose="020B0604020202020204" pitchFamily="34" charset="0"/>
              </a:rPr>
            </a:br>
            <a:endParaRPr lang="en-US" sz="3200" dirty="0">
              <a:solidFill>
                <a:srgbClr val="43536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solidFill>
                <a:srgbClr val="435363"/>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solidFill>
                <a:srgbClr val="435363"/>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529C642-9DAC-44ED-A60B-BE7C74602668}"/>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a:extLst>
              <a:ext uri="{FF2B5EF4-FFF2-40B4-BE49-F238E27FC236}">
                <a16:creationId xmlns:a16="http://schemas.microsoft.com/office/drawing/2014/main" id="{28A9C81B-D12F-4BA8-9CE1-DC013DE2F662}"/>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9219" name="CorelDRAW" r:id="rId3" imgW="639405" imgH="428220" progId="CorelDRAW.Graphic.9">
                  <p:embed/>
                </p:oleObj>
              </mc:Choice>
              <mc:Fallback>
                <p:oleObj name="CorelDRAW" r:id="rId3" imgW="639405" imgH="428220" progId="CorelDRAW.Graphic.9">
                  <p:embed/>
                  <p:pic>
                    <p:nvPicPr>
                      <p:cNvPr id="13" name="Object 12">
                        <a:extLst>
                          <a:ext uri="{FF2B5EF4-FFF2-40B4-BE49-F238E27FC236}">
                            <a16:creationId xmlns:a16="http://schemas.microsoft.com/office/drawing/2014/main" id="{28A9C81B-D12F-4BA8-9CE1-DC013DE2F662}"/>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11ABED86-8A73-45E7-ADB5-6DCEF9FBFE2D}"/>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7" name="TextBox 16">
            <a:extLst>
              <a:ext uri="{FF2B5EF4-FFF2-40B4-BE49-F238E27FC236}">
                <a16:creationId xmlns:a16="http://schemas.microsoft.com/office/drawing/2014/main" id="{68F16942-CEB9-40C1-9999-586F7DB3E811}"/>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8992633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5603B8A-61D0-40F8-B16D-633CC0AC31D8}"/>
              </a:ext>
            </a:extLst>
          </p:cNvPr>
          <p:cNvSpPr>
            <a:spLocks noGrp="1"/>
          </p:cNvSpPr>
          <p:nvPr>
            <p:ph type="title"/>
          </p:nvPr>
        </p:nvSpPr>
        <p:spPr>
          <a:xfrm>
            <a:off x="0" y="20782"/>
            <a:ext cx="3044536" cy="1445616"/>
          </a:xfrm>
        </p:spPr>
        <p:txBody>
          <a:bodyPr vert="horz" lIns="62345" tIns="31173" rIns="62345" bIns="31173" rtlCol="0" anchor="ctr">
            <a:normAutofit/>
          </a:bodyPr>
          <a:lstStyle/>
          <a:p>
            <a:pPr algn="r"/>
            <a:r>
              <a:rPr lang="en-US" sz="2727" dirty="0">
                <a:solidFill>
                  <a:srgbClr val="FFFFFF"/>
                </a:solidFill>
                <a:latin typeface="Palatino Linotype" panose="02040502050505030304" pitchFamily="18" charset="0"/>
              </a:rPr>
              <a:t>About Hillwood</a:t>
            </a:r>
          </a:p>
        </p:txBody>
      </p:sp>
      <p:sp>
        <p:nvSpPr>
          <p:cNvPr id="14" name="Content Placeholder 2">
            <a:extLst>
              <a:ext uri="{FF2B5EF4-FFF2-40B4-BE49-F238E27FC236}">
                <a16:creationId xmlns:a16="http://schemas.microsoft.com/office/drawing/2014/main" id="{34889089-305A-4F13-A508-DC38B8418E9C}"/>
              </a:ext>
            </a:extLst>
          </p:cNvPr>
          <p:cNvSpPr>
            <a:spLocks noGrp="1"/>
          </p:cNvSpPr>
          <p:nvPr>
            <p:ph idx="1"/>
          </p:nvPr>
        </p:nvSpPr>
        <p:spPr>
          <a:xfrm>
            <a:off x="433296" y="1466398"/>
            <a:ext cx="5458521" cy="4419055"/>
          </a:xfrm>
        </p:spPr>
        <p:txBody>
          <a:bodyPr/>
          <a:lstStyle/>
          <a:p>
            <a:r>
              <a:rPr lang="en-US" sz="2200" dirty="0">
                <a:latin typeface="Calibri Light" pitchFamily="34" charset="0"/>
              </a:rPr>
              <a:t>One of the country’s leading independent real estate development firms</a:t>
            </a:r>
          </a:p>
          <a:p>
            <a:r>
              <a:rPr lang="en-US" sz="2200" dirty="0">
                <a:latin typeface="Calibri Light" pitchFamily="34" charset="0"/>
              </a:rPr>
              <a:t>Founded by Ross Perot, Jr. in 1988</a:t>
            </a:r>
          </a:p>
          <a:p>
            <a:r>
              <a:rPr lang="en-US" sz="2200" dirty="0">
                <a:latin typeface="Calibri Light" pitchFamily="34" charset="0"/>
              </a:rPr>
              <a:t>Headquartered in Dallas, TX</a:t>
            </a:r>
          </a:p>
          <a:p>
            <a:r>
              <a:rPr lang="en-US" sz="2200" dirty="0">
                <a:latin typeface="Calibri Light" pitchFamily="34" charset="0"/>
              </a:rPr>
              <a:t>Core competencies</a:t>
            </a:r>
          </a:p>
          <a:p>
            <a:pPr lvl="1"/>
            <a:r>
              <a:rPr lang="en-US" sz="1800" dirty="0">
                <a:latin typeface="Calibri Light" pitchFamily="34" charset="0"/>
              </a:rPr>
              <a:t>Industrial/Logistics</a:t>
            </a:r>
          </a:p>
          <a:p>
            <a:pPr lvl="1"/>
            <a:r>
              <a:rPr lang="en-US" sz="1800" dirty="0">
                <a:latin typeface="Calibri Light" pitchFamily="34" charset="0"/>
              </a:rPr>
              <a:t>Mixed-Use/Retail</a:t>
            </a:r>
          </a:p>
          <a:p>
            <a:pPr lvl="1"/>
            <a:r>
              <a:rPr lang="en-US" sz="1800" dirty="0">
                <a:latin typeface="Calibri Light" pitchFamily="34" charset="0"/>
              </a:rPr>
              <a:t>Multifamily</a:t>
            </a:r>
          </a:p>
          <a:p>
            <a:pPr lvl="1"/>
            <a:r>
              <a:rPr lang="en-US" sz="1800" dirty="0">
                <a:latin typeface="Calibri Light" pitchFamily="34" charset="0"/>
              </a:rPr>
              <a:t>Residential Communities  </a:t>
            </a:r>
          </a:p>
          <a:p>
            <a:endParaRPr lang="en-US" dirty="0"/>
          </a:p>
        </p:txBody>
      </p:sp>
    </p:spTree>
    <p:extLst>
      <p:ext uri="{BB962C8B-B14F-4D97-AF65-F5344CB8AC3E}">
        <p14:creationId xmlns:p14="http://schemas.microsoft.com/office/powerpoint/2010/main" val="520136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291390" y="1904699"/>
            <a:ext cx="9585158" cy="3046988"/>
          </a:xfrm>
          <a:prstGeom prst="rect">
            <a:avLst/>
          </a:prstGeom>
          <a:noFill/>
        </p:spPr>
        <p:txBody>
          <a:bodyPr wrap="square" rtlCol="0">
            <a:spAutoFit/>
          </a:bodyPr>
          <a:lstStyle/>
          <a:p>
            <a:pPr marL="800100" lvl="1"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2019 – Recap</a:t>
            </a:r>
          </a:p>
          <a:p>
            <a:pPr marL="1257300" lvl="2" indent="-342900">
              <a:buFont typeface="Arial" panose="020B0604020202020204" pitchFamily="34" charset="0"/>
              <a:buChar char="•"/>
            </a:pPr>
            <a:r>
              <a:rPr lang="en-US" sz="2800" dirty="0" smtClean="0">
                <a:solidFill>
                  <a:srgbClr val="435363"/>
                </a:solidFill>
                <a:latin typeface="Arial" panose="020B0604020202020204" pitchFamily="34" charset="0"/>
                <a:cs typeface="Arial" panose="020B0604020202020204" pitchFamily="34" charset="0"/>
              </a:rPr>
              <a:t>New Builder Activity – Highland Homes &amp; Lennar</a:t>
            </a:r>
          </a:p>
          <a:p>
            <a:pPr marL="1257300" lvl="2" indent="-342900">
              <a:buFont typeface="Arial" panose="020B0604020202020204" pitchFamily="34" charset="0"/>
              <a:buChar char="•"/>
            </a:pPr>
            <a:r>
              <a:rPr lang="en-US" sz="2800" dirty="0" smtClean="0">
                <a:solidFill>
                  <a:srgbClr val="435363"/>
                </a:solidFill>
                <a:latin typeface="Arial" panose="020B0604020202020204" pitchFamily="34" charset="0"/>
                <a:cs typeface="Arial" panose="020B0604020202020204" pitchFamily="34" charset="0"/>
              </a:rPr>
              <a:t>New Home </a:t>
            </a:r>
            <a:r>
              <a:rPr lang="en-US" sz="2800" dirty="0">
                <a:solidFill>
                  <a:srgbClr val="435363"/>
                </a:solidFill>
                <a:latin typeface="Arial" panose="020B0604020202020204" pitchFamily="34" charset="0"/>
                <a:cs typeface="Arial" panose="020B0604020202020204" pitchFamily="34" charset="0"/>
              </a:rPr>
              <a:t>Sale Activity – 110 </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Average Home Cost - $422,000 </a:t>
            </a:r>
            <a:r>
              <a:rPr lang="en-US" sz="1500" dirty="0">
                <a:solidFill>
                  <a:srgbClr val="435363"/>
                </a:solidFill>
                <a:latin typeface="Arial" panose="020B0604020202020204" pitchFamily="34" charset="0"/>
                <a:cs typeface="Arial" panose="020B0604020202020204" pitchFamily="34" charset="0"/>
              </a:rPr>
              <a:t>(last 12 months)</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Average Home Size – 2,600 Square Feet</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Lots Delivered </a:t>
            </a:r>
            <a:r>
              <a:rPr lang="en-US" sz="2800" dirty="0" smtClean="0">
                <a:solidFill>
                  <a:srgbClr val="435363"/>
                </a:solidFill>
                <a:latin typeface="Arial" panose="020B0604020202020204" pitchFamily="34" charset="0"/>
                <a:cs typeface="Arial" panose="020B0604020202020204" pitchFamily="34" charset="0"/>
              </a:rPr>
              <a:t>– 271</a:t>
            </a:r>
          </a:p>
          <a:p>
            <a:pPr lvl="2"/>
            <a:endParaRPr lang="en-US" sz="2400" dirty="0">
              <a:solidFill>
                <a:srgbClr val="43536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5477522" cy="648576"/>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Developer Update:</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6354"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48163" name="Picture 9"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859" y="5456785"/>
            <a:ext cx="20097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29980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2398787" y="1141309"/>
            <a:ext cx="6985417" cy="5632311"/>
          </a:xfrm>
          <a:prstGeom prst="rect">
            <a:avLst/>
          </a:prstGeom>
          <a:noFill/>
        </p:spPr>
        <p:txBody>
          <a:bodyPr wrap="square" rtlCol="0">
            <a:spAutoFit/>
          </a:bodyPr>
          <a:lstStyle/>
          <a:p>
            <a:pPr lvl="0" algn="ctr"/>
            <a:r>
              <a:rPr lang="en-US" sz="4000" dirty="0">
                <a:solidFill>
                  <a:srgbClr val="435363"/>
                </a:solidFill>
                <a:latin typeface="Arial" panose="020B0604020202020204" pitchFamily="34" charset="0"/>
                <a:cs typeface="Arial" panose="020B0604020202020204" pitchFamily="34" charset="0"/>
              </a:rPr>
              <a:t>Welcome!</a:t>
            </a:r>
            <a:endParaRPr lang="en-US" dirty="0">
              <a:solidFill>
                <a:srgbClr val="435363"/>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Call to Order</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Meeting Notice and Quorum</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Introductions</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Approval of 2018 Minutes</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Management  Report</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Who does what?</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ACC Improvements</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2020 Budget</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Lifestyle Report</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Review</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Looking Ahead</a:t>
            </a:r>
          </a:p>
          <a:p>
            <a:pPr marL="28575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Developer Report</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2019 Recap</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2020 Look Ahead</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Special Guests Introductions</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Dr. Robert E. Moon Presentation</a:t>
            </a:r>
          </a:p>
          <a:p>
            <a:pPr marL="742950" lvl="1"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Georgetown Police Department</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Raffle!</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Q&amp;A</a:t>
            </a:r>
          </a:p>
          <a:p>
            <a:pPr marL="285750" lvl="0" indent="-285750">
              <a:buFont typeface="Arial" panose="020B0604020202020204" pitchFamily="34" charset="0"/>
              <a:buChar char="•"/>
            </a:pPr>
            <a:r>
              <a:rPr lang="en-US" sz="1600" dirty="0">
                <a:solidFill>
                  <a:srgbClr val="435363"/>
                </a:solidFill>
                <a:latin typeface="Arial" panose="020B0604020202020204" pitchFamily="34" charset="0"/>
                <a:cs typeface="Arial" panose="020B0604020202020204" pitchFamily="34" charset="0"/>
              </a:rPr>
              <a:t>Adjourn</a:t>
            </a:r>
          </a:p>
        </p:txBody>
      </p:sp>
      <p:sp>
        <p:nvSpPr>
          <p:cNvPr id="9" name="TextBox 8">
            <a:extLst>
              <a:ext uri="{FF2B5EF4-FFF2-40B4-BE49-F238E27FC236}">
                <a16:creationId xmlns:a16="http://schemas.microsoft.com/office/drawing/2014/main" id="{49A0E95F-E0D1-4A91-8531-2802B9421578}"/>
              </a:ext>
            </a:extLst>
          </p:cNvPr>
          <p:cNvSpPr txBox="1"/>
          <p:nvPr/>
        </p:nvSpPr>
        <p:spPr>
          <a:xfrm>
            <a:off x="1" y="341148"/>
            <a:ext cx="418011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Agenda</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dirty="0">
                <a:solidFill>
                  <a:srgbClr val="435363"/>
                </a:solidFill>
                <a:latin typeface="Arial" panose="020B0604020202020204" pitchFamily="34" charset="0"/>
                <a:cs typeface="Arial" panose="020B0604020202020204" pitchFamily="34" charset="0"/>
              </a:rPr>
              <a:t>Special Guests Introductions</a:t>
            </a:r>
          </a:p>
          <a:p>
            <a:pPr marL="285750" lvl="0" indent="-285750">
              <a:buFont typeface="Arial" panose="020B0604020202020204" pitchFamily="34" charset="0"/>
              <a:buChar char="•"/>
            </a:pPr>
            <a:r>
              <a:rPr lang="en-US" dirty="0">
                <a:solidFill>
                  <a:srgbClr val="435363"/>
                </a:solidFill>
                <a:latin typeface="Arial" panose="020B0604020202020204" pitchFamily="34" charset="0"/>
                <a:cs typeface="Arial" panose="020B0604020202020204" pitchFamily="34" charset="0"/>
              </a:rPr>
              <a:t>Dr. Robert E. Moon Presentation</a:t>
            </a:r>
            <a:endParaRPr lang="en-US" dirty="0"/>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4313"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2" name="Picture 1"/>
          <p:cNvPicPr>
            <a:picLocks noChangeAspect="1"/>
          </p:cNvPicPr>
          <p:nvPr/>
        </p:nvPicPr>
        <p:blipFill>
          <a:blip r:embed="rId5"/>
          <a:stretch>
            <a:fillRect/>
          </a:stretch>
        </p:blipFill>
        <p:spPr>
          <a:xfrm>
            <a:off x="8791437" y="5854690"/>
            <a:ext cx="2188662" cy="822197"/>
          </a:xfrm>
          <a:prstGeom prst="rect">
            <a:avLst/>
          </a:prstGeom>
        </p:spPr>
      </p:pic>
      <p:pic>
        <p:nvPicPr>
          <p:cNvPr id="3" name="Picture 2"/>
          <p:cNvPicPr>
            <a:picLocks noChangeAspect="1"/>
          </p:cNvPicPr>
          <p:nvPr/>
        </p:nvPicPr>
        <p:blipFill>
          <a:blip r:embed="rId6"/>
          <a:stretch>
            <a:fillRect/>
          </a:stretch>
        </p:blipFill>
        <p:spPr>
          <a:xfrm>
            <a:off x="26692" y="6241190"/>
            <a:ext cx="1552399" cy="435697"/>
          </a:xfrm>
          <a:prstGeom prst="rect">
            <a:avLst/>
          </a:prstGeom>
        </p:spPr>
      </p:pic>
    </p:spTree>
    <p:extLst>
      <p:ext uri="{BB962C8B-B14F-4D97-AF65-F5344CB8AC3E}">
        <p14:creationId xmlns:p14="http://schemas.microsoft.com/office/powerpoint/2010/main" val="58798495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502442" y="1548023"/>
            <a:ext cx="8090737" cy="3539430"/>
          </a:xfrm>
          <a:prstGeom prst="rect">
            <a:avLst/>
          </a:prstGeom>
          <a:noFill/>
        </p:spPr>
        <p:txBody>
          <a:bodyPr wrap="square" rtlCol="0">
            <a:spAutoFit/>
          </a:bodyPr>
          <a:lstStyle/>
          <a:p>
            <a:pPr marL="800100" lvl="1"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2020 – Look Ahead</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Lots Under Development – 287 </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Lots in Design - 300</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Future Lots – 1,300 </a:t>
            </a:r>
            <a:r>
              <a:rPr lang="en-US" sz="1500" dirty="0">
                <a:solidFill>
                  <a:srgbClr val="435363"/>
                </a:solidFill>
                <a:latin typeface="Arial" panose="020B0604020202020204" pitchFamily="34" charset="0"/>
                <a:cs typeface="Arial" panose="020B0604020202020204" pitchFamily="34" charset="0"/>
              </a:rPr>
              <a:t>(Total at Build Out ~2,600)</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Wolf Ranch – </a:t>
            </a:r>
            <a:r>
              <a:rPr lang="en-US" sz="2800" i="1" u="sng" dirty="0">
                <a:solidFill>
                  <a:srgbClr val="435363"/>
                </a:solidFill>
                <a:latin typeface="Arial" panose="020B0604020202020204" pitchFamily="34" charset="0"/>
                <a:cs typeface="Arial" panose="020B0604020202020204" pitchFamily="34" charset="0"/>
              </a:rPr>
              <a:t>Hilltop</a:t>
            </a:r>
            <a:r>
              <a:rPr lang="en-US" sz="2800" i="1" dirty="0">
                <a:solidFill>
                  <a:srgbClr val="435363"/>
                </a:solidFill>
                <a:latin typeface="Arial" panose="020B0604020202020204" pitchFamily="34" charset="0"/>
                <a:cs typeface="Arial" panose="020B0604020202020204" pitchFamily="34" charset="0"/>
              </a:rPr>
              <a:t> and </a:t>
            </a:r>
            <a:r>
              <a:rPr lang="en-US" sz="2800" i="1" u="sng" dirty="0">
                <a:solidFill>
                  <a:srgbClr val="435363"/>
                </a:solidFill>
                <a:latin typeface="Arial" panose="020B0604020202020204" pitchFamily="34" charset="0"/>
                <a:cs typeface="Arial" panose="020B0604020202020204" pitchFamily="34" charset="0"/>
              </a:rPr>
              <a:t>South Fork</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Wolf Ranch Elementary</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Phase 3, 4 and 6</a:t>
            </a:r>
          </a:p>
          <a:p>
            <a:pPr marL="1257300" lvl="2" indent="-342900">
              <a:buFont typeface="Arial" panose="020B0604020202020204" pitchFamily="34" charset="0"/>
              <a:buChar char="•"/>
            </a:pPr>
            <a:r>
              <a:rPr lang="en-US" sz="2800" dirty="0">
                <a:solidFill>
                  <a:srgbClr val="435363"/>
                </a:solidFill>
                <a:latin typeface="Arial" panose="020B0604020202020204" pitchFamily="34" charset="0"/>
                <a:cs typeface="Arial" panose="020B0604020202020204" pitchFamily="34" charset="0"/>
              </a:rPr>
              <a:t>Wolf Ranch Vision (South of Hwy 29)</a:t>
            </a: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5477522" cy="648576"/>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Developer Update:</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8209"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48163" name="Picture 9"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859" y="5456785"/>
            <a:ext cx="20097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43030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A0E95F-E0D1-4A91-8531-2802B9421578}"/>
              </a:ext>
            </a:extLst>
          </p:cNvPr>
          <p:cNvSpPr txBox="1"/>
          <p:nvPr/>
        </p:nvSpPr>
        <p:spPr>
          <a:xfrm>
            <a:off x="0" y="478888"/>
            <a:ext cx="5477522" cy="648576"/>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Developer Update:</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64532"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48163" name="Picture 9"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7859" y="5456785"/>
            <a:ext cx="20097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BB0CADE-42FF-4E2A-A20D-197AC62250C3}"/>
              </a:ext>
            </a:extLst>
          </p:cNvPr>
          <p:cNvPicPr>
            <a:picLocks noChangeAspect="1"/>
          </p:cNvPicPr>
          <p:nvPr/>
        </p:nvPicPr>
        <p:blipFill>
          <a:blip r:embed="rId6"/>
          <a:stretch>
            <a:fillRect/>
          </a:stretch>
        </p:blipFill>
        <p:spPr>
          <a:xfrm>
            <a:off x="108244" y="1211179"/>
            <a:ext cx="8359244" cy="5595190"/>
          </a:xfrm>
          <a:prstGeom prst="rect">
            <a:avLst/>
          </a:prstGeom>
        </p:spPr>
      </p:pic>
    </p:spTree>
    <p:extLst>
      <p:ext uri="{BB962C8B-B14F-4D97-AF65-F5344CB8AC3E}">
        <p14:creationId xmlns:p14="http://schemas.microsoft.com/office/powerpoint/2010/main" val="197081283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Wolf Ranch Growth:</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61468"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6" name="Picture 5">
            <a:extLst>
              <a:ext uri="{FF2B5EF4-FFF2-40B4-BE49-F238E27FC236}">
                <a16:creationId xmlns:a16="http://schemas.microsoft.com/office/drawing/2014/main" id="{428563F0-E6EF-4D15-A3E9-D147E9B8295E}"/>
              </a:ext>
            </a:extLst>
          </p:cNvPr>
          <p:cNvPicPr>
            <a:picLocks noChangeAspect="1"/>
          </p:cNvPicPr>
          <p:nvPr/>
        </p:nvPicPr>
        <p:blipFill>
          <a:blip r:embed="rId5"/>
          <a:stretch>
            <a:fillRect/>
          </a:stretch>
        </p:blipFill>
        <p:spPr>
          <a:xfrm>
            <a:off x="58886" y="1182889"/>
            <a:ext cx="5553370" cy="3886415"/>
          </a:xfrm>
          <a:prstGeom prst="rect">
            <a:avLst/>
          </a:prstGeom>
        </p:spPr>
      </p:pic>
      <p:sp>
        <p:nvSpPr>
          <p:cNvPr id="7" name="TextBox 6">
            <a:extLst>
              <a:ext uri="{FF2B5EF4-FFF2-40B4-BE49-F238E27FC236}">
                <a16:creationId xmlns:a16="http://schemas.microsoft.com/office/drawing/2014/main" id="{4775B0DC-BB59-4AB0-A3B3-081752E6D8AC}"/>
              </a:ext>
            </a:extLst>
          </p:cNvPr>
          <p:cNvSpPr txBox="1"/>
          <p:nvPr/>
        </p:nvSpPr>
        <p:spPr>
          <a:xfrm>
            <a:off x="58886" y="5126974"/>
            <a:ext cx="4668252" cy="369332"/>
          </a:xfrm>
          <a:prstGeom prst="rect">
            <a:avLst/>
          </a:prstGeom>
          <a:noFill/>
        </p:spPr>
        <p:txBody>
          <a:bodyPr wrap="square" rtlCol="0">
            <a:spAutoFit/>
          </a:bodyPr>
          <a:lstStyle/>
          <a:p>
            <a:r>
              <a:rPr lang="en-US" dirty="0"/>
              <a:t>WOLF RANCH (NORTH OF HWY 29 – NOV. 2015)</a:t>
            </a:r>
          </a:p>
        </p:txBody>
      </p:sp>
      <p:pic>
        <p:nvPicPr>
          <p:cNvPr id="8" name="Picture 7">
            <a:extLst>
              <a:ext uri="{FF2B5EF4-FFF2-40B4-BE49-F238E27FC236}">
                <a16:creationId xmlns:a16="http://schemas.microsoft.com/office/drawing/2014/main" id="{64D23207-7658-4400-B4D4-7BE133839137}"/>
              </a:ext>
            </a:extLst>
          </p:cNvPr>
          <p:cNvPicPr>
            <a:picLocks noChangeAspect="1"/>
          </p:cNvPicPr>
          <p:nvPr/>
        </p:nvPicPr>
        <p:blipFill>
          <a:blip r:embed="rId6"/>
          <a:stretch>
            <a:fillRect/>
          </a:stretch>
        </p:blipFill>
        <p:spPr>
          <a:xfrm>
            <a:off x="5713791" y="1195136"/>
            <a:ext cx="5321660" cy="3874168"/>
          </a:xfrm>
          <a:prstGeom prst="rect">
            <a:avLst/>
          </a:prstGeom>
        </p:spPr>
      </p:pic>
      <p:sp>
        <p:nvSpPr>
          <p:cNvPr id="14" name="TextBox 13">
            <a:extLst>
              <a:ext uri="{FF2B5EF4-FFF2-40B4-BE49-F238E27FC236}">
                <a16:creationId xmlns:a16="http://schemas.microsoft.com/office/drawing/2014/main" id="{3EC8A5DA-92C9-4171-8D9D-6196FD61EC30}"/>
              </a:ext>
            </a:extLst>
          </p:cNvPr>
          <p:cNvSpPr txBox="1"/>
          <p:nvPr/>
        </p:nvSpPr>
        <p:spPr>
          <a:xfrm>
            <a:off x="5685151" y="5139221"/>
            <a:ext cx="4668252" cy="369332"/>
          </a:xfrm>
          <a:prstGeom prst="rect">
            <a:avLst/>
          </a:prstGeom>
          <a:noFill/>
        </p:spPr>
        <p:txBody>
          <a:bodyPr wrap="square" rtlCol="0">
            <a:spAutoFit/>
          </a:bodyPr>
          <a:lstStyle/>
          <a:p>
            <a:r>
              <a:rPr lang="en-US" dirty="0"/>
              <a:t>WOLF RANCH (NORTH OF HWY 29 – JAN. 2020)</a:t>
            </a:r>
          </a:p>
        </p:txBody>
      </p:sp>
    </p:spTree>
    <p:extLst>
      <p:ext uri="{BB962C8B-B14F-4D97-AF65-F5344CB8AC3E}">
        <p14:creationId xmlns:p14="http://schemas.microsoft.com/office/powerpoint/2010/main" val="345927582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697118" y="2426330"/>
            <a:ext cx="9804902" cy="3139321"/>
          </a:xfrm>
          <a:prstGeom prst="rect">
            <a:avLst/>
          </a:prstGeom>
          <a:noFill/>
        </p:spPr>
        <p:txBody>
          <a:bodyPr wrap="square" rtlCol="0">
            <a:spAutoFit/>
          </a:bodyPr>
          <a:lstStyle/>
          <a:p>
            <a:pPr lvl="0"/>
            <a:endParaRPr lang="en-US" dirty="0"/>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Dr. Robert E. Moon, Horticultural Consultant</a:t>
            </a:r>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Wayne Nero, Georgetown Chief of Police</a:t>
            </a:r>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Delta Jolly, City of Georgetown Community Engagement </a:t>
            </a:r>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Lt. Bert </a:t>
            </a:r>
            <a:r>
              <a:rPr lang="en-US" sz="2400" dirty="0" err="1">
                <a:solidFill>
                  <a:srgbClr val="435363"/>
                </a:solidFill>
                <a:latin typeface="Arial" panose="020B0604020202020204" pitchFamily="34" charset="0"/>
                <a:cs typeface="Arial" panose="020B0604020202020204" pitchFamily="34" charset="0"/>
              </a:rPr>
              <a:t>Witcher</a:t>
            </a:r>
            <a:r>
              <a:rPr lang="en-US" sz="2400" dirty="0">
                <a:solidFill>
                  <a:srgbClr val="435363"/>
                </a:solidFill>
                <a:latin typeface="Arial" panose="020B0604020202020204" pitchFamily="34" charset="0"/>
                <a:cs typeface="Arial" panose="020B0604020202020204" pitchFamily="34" charset="0"/>
              </a:rPr>
              <a:t>, City of Georgetown Police Department</a:t>
            </a:r>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Nate Fontaine, </a:t>
            </a:r>
            <a:r>
              <a:rPr lang="en-US" sz="2400" dirty="0" err="1">
                <a:solidFill>
                  <a:srgbClr val="435363"/>
                </a:solidFill>
                <a:latin typeface="Arial" panose="020B0604020202020204" pitchFamily="34" charset="0"/>
                <a:cs typeface="Arial" panose="020B0604020202020204" pitchFamily="34" charset="0"/>
              </a:rPr>
              <a:t>HomePro</a:t>
            </a:r>
            <a:r>
              <a:rPr lang="en-US" sz="2400" dirty="0">
                <a:solidFill>
                  <a:srgbClr val="435363"/>
                </a:solidFill>
                <a:latin typeface="Arial" panose="020B0604020202020204" pitchFamily="34" charset="0"/>
                <a:cs typeface="Arial" panose="020B0604020202020204" pitchFamily="34" charset="0"/>
              </a:rPr>
              <a:t> Sales Manager</a:t>
            </a:r>
          </a:p>
          <a:p>
            <a:pPr marL="342900" lvl="0" indent="-34290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Ben Strickland, </a:t>
            </a:r>
            <a:r>
              <a:rPr lang="en-US" sz="2400" dirty="0" err="1">
                <a:solidFill>
                  <a:srgbClr val="435363"/>
                </a:solidFill>
                <a:latin typeface="Arial" panose="020B0604020202020204" pitchFamily="34" charset="0"/>
                <a:cs typeface="Arial" panose="020B0604020202020204" pitchFamily="34" charset="0"/>
              </a:rPr>
              <a:t>Brightview</a:t>
            </a:r>
            <a:r>
              <a:rPr lang="en-US" sz="2400" dirty="0">
                <a:solidFill>
                  <a:srgbClr val="435363"/>
                </a:solidFill>
                <a:latin typeface="Arial" panose="020B0604020202020204" pitchFamily="34" charset="0"/>
                <a:cs typeface="Arial" panose="020B0604020202020204" pitchFamily="34" charset="0"/>
              </a:rPr>
              <a:t> Account Manager</a:t>
            </a:r>
          </a:p>
          <a:p>
            <a:pPr lvl="0"/>
            <a:endParaRPr lang="en-US" sz="3600" dirty="0">
              <a:solidFill>
                <a:srgbClr val="43536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466965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Special Guests:</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3090"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64497523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322773" y="1970844"/>
            <a:ext cx="5655076" cy="2585323"/>
          </a:xfrm>
          <a:prstGeom prst="rect">
            <a:avLst/>
          </a:prstGeom>
          <a:noFill/>
        </p:spPr>
        <p:txBody>
          <a:bodyPr wrap="square" rtlCol="0">
            <a:spAutoFit/>
          </a:bodyPr>
          <a:lstStyle/>
          <a:p>
            <a:pPr lvl="0"/>
            <a:endParaRPr lang="en-US" dirty="0"/>
          </a:p>
          <a:p>
            <a:pPr lvl="0" algn="ctr"/>
            <a:r>
              <a:rPr lang="en-US" sz="3600" dirty="0">
                <a:solidFill>
                  <a:srgbClr val="435363"/>
                </a:solidFill>
                <a:latin typeface="Arial" panose="020B0604020202020204" pitchFamily="34" charset="0"/>
                <a:cs typeface="Arial" panose="020B0604020202020204" pitchFamily="34" charset="0"/>
              </a:rPr>
              <a:t>City or Georgetown </a:t>
            </a:r>
            <a:r>
              <a:rPr lang="en-US" sz="3600" dirty="0" smtClean="0">
                <a:solidFill>
                  <a:srgbClr val="435363"/>
                </a:solidFill>
                <a:latin typeface="Arial" panose="020B0604020202020204" pitchFamily="34" charset="0"/>
                <a:cs typeface="Arial" panose="020B0604020202020204" pitchFamily="34" charset="0"/>
              </a:rPr>
              <a:t>Assistant Chief </a:t>
            </a:r>
            <a:r>
              <a:rPr lang="en-US" sz="3600" dirty="0">
                <a:solidFill>
                  <a:srgbClr val="435363"/>
                </a:solidFill>
                <a:latin typeface="Arial" panose="020B0604020202020204" pitchFamily="34" charset="0"/>
                <a:cs typeface="Arial" panose="020B0604020202020204" pitchFamily="34" charset="0"/>
              </a:rPr>
              <a:t>of </a:t>
            </a:r>
            <a:r>
              <a:rPr lang="en-US" sz="3600" dirty="0" smtClean="0">
                <a:solidFill>
                  <a:srgbClr val="435363"/>
                </a:solidFill>
                <a:latin typeface="Arial" panose="020B0604020202020204" pitchFamily="34" charset="0"/>
                <a:cs typeface="Arial" panose="020B0604020202020204" pitchFamily="34" charset="0"/>
              </a:rPr>
              <a:t>Police</a:t>
            </a:r>
          </a:p>
          <a:p>
            <a:pPr lvl="0" algn="ctr"/>
            <a:r>
              <a:rPr lang="en-US" sz="3600" dirty="0" smtClean="0">
                <a:solidFill>
                  <a:srgbClr val="435363"/>
                </a:solidFill>
                <a:latin typeface="Arial" panose="020B0604020202020204" pitchFamily="34" charset="0"/>
                <a:cs typeface="Arial" panose="020B0604020202020204" pitchFamily="34" charset="0"/>
              </a:rPr>
              <a:t>Cory </a:t>
            </a:r>
            <a:r>
              <a:rPr lang="en-US" sz="3600" dirty="0" err="1" smtClean="0">
                <a:solidFill>
                  <a:srgbClr val="435363"/>
                </a:solidFill>
                <a:latin typeface="Arial" panose="020B0604020202020204" pitchFamily="34" charset="0"/>
                <a:cs typeface="Arial" panose="020B0604020202020204" pitchFamily="34" charset="0"/>
              </a:rPr>
              <a:t>Tchida</a:t>
            </a:r>
            <a:endParaRPr lang="en-US" sz="3600" dirty="0">
              <a:solidFill>
                <a:srgbClr val="435363"/>
              </a:solidFill>
              <a:latin typeface="Arial" panose="020B0604020202020204" pitchFamily="34" charset="0"/>
              <a:cs typeface="Arial" panose="020B0604020202020204" pitchFamily="34" charset="0"/>
            </a:endParaRPr>
          </a:p>
          <a:p>
            <a:pPr lvl="0"/>
            <a:endParaRPr lang="en-US" sz="3600" dirty="0">
              <a:solidFill>
                <a:srgbClr val="43536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6002448"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Special Guest Speaker:</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62491"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3" name="Picture 2"/>
          <p:cNvPicPr>
            <a:picLocks noChangeAspect="1"/>
          </p:cNvPicPr>
          <p:nvPr/>
        </p:nvPicPr>
        <p:blipFill>
          <a:blip r:embed="rId5"/>
          <a:stretch>
            <a:fillRect/>
          </a:stretch>
        </p:blipFill>
        <p:spPr>
          <a:xfrm>
            <a:off x="7388290" y="1610988"/>
            <a:ext cx="2783730" cy="2783730"/>
          </a:xfrm>
          <a:prstGeom prst="rect">
            <a:avLst/>
          </a:prstGeom>
        </p:spPr>
      </p:pic>
    </p:spTree>
    <p:extLst>
      <p:ext uri="{BB962C8B-B14F-4D97-AF65-F5344CB8AC3E}">
        <p14:creationId xmlns:p14="http://schemas.microsoft.com/office/powerpoint/2010/main" val="19418538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745673" y="2363684"/>
            <a:ext cx="5020887" cy="2031325"/>
          </a:xfrm>
          <a:prstGeom prst="rect">
            <a:avLst/>
          </a:prstGeom>
          <a:noFill/>
        </p:spPr>
        <p:txBody>
          <a:bodyPr wrap="square" rtlCol="0">
            <a:spAutoFit/>
          </a:bodyPr>
          <a:lstStyle/>
          <a:p>
            <a:pPr lvl="0"/>
            <a:endParaRPr lang="en-US" dirty="0"/>
          </a:p>
          <a:p>
            <a:pPr lvl="0"/>
            <a:r>
              <a:rPr lang="en-US" sz="3600" dirty="0">
                <a:solidFill>
                  <a:srgbClr val="435363"/>
                </a:solidFill>
                <a:latin typeface="Arial" panose="020B0604020202020204" pitchFamily="34" charset="0"/>
                <a:cs typeface="Arial" panose="020B0604020202020204" pitchFamily="34" charset="0"/>
              </a:rPr>
              <a:t>Dr. Robert E. Moon</a:t>
            </a:r>
          </a:p>
          <a:p>
            <a:pPr lvl="0"/>
            <a:r>
              <a:rPr lang="en-US" sz="3600" dirty="0">
                <a:solidFill>
                  <a:srgbClr val="435363"/>
                </a:solidFill>
                <a:latin typeface="Arial" panose="020B0604020202020204" pitchFamily="34" charset="0"/>
                <a:cs typeface="Arial" panose="020B0604020202020204" pitchFamily="34" charset="0"/>
              </a:rPr>
              <a:t>Horticultural Consultant</a:t>
            </a:r>
          </a:p>
          <a:p>
            <a:pPr lvl="0"/>
            <a:endParaRPr lang="en-US" sz="3600" dirty="0">
              <a:solidFill>
                <a:srgbClr val="43536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6002448"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Special Guest Speaker:</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0234"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8" name="Picture 7" descr="rem_logo_Invoice"/>
          <p:cNvPicPr/>
          <p:nvPr/>
        </p:nvPicPr>
        <p:blipFill>
          <a:blip r:embed="rId5" cstate="hqprint">
            <a:alphaModFix/>
            <a:extLst>
              <a:ext uri="{28A0092B-C50C-407E-A947-70E740481C1C}">
                <a14:useLocalDpi xmlns:a14="http://schemas.microsoft.com/office/drawing/2010/main" val="0"/>
              </a:ext>
            </a:extLst>
          </a:blip>
          <a:srcRect/>
          <a:stretch>
            <a:fillRect/>
          </a:stretch>
        </p:blipFill>
        <p:spPr bwMode="auto">
          <a:xfrm>
            <a:off x="6766560" y="1227033"/>
            <a:ext cx="3574646" cy="1749431"/>
          </a:xfrm>
          <a:prstGeom prst="rect">
            <a:avLst/>
          </a:prstGeom>
          <a:noFill/>
          <a:ln w="19050" cmpd="sng">
            <a:noFill/>
          </a:ln>
        </p:spPr>
      </p:pic>
      <p:sp>
        <p:nvSpPr>
          <p:cNvPr id="2" name="TextBox 1"/>
          <p:cNvSpPr txBox="1"/>
          <p:nvPr/>
        </p:nvSpPr>
        <p:spPr>
          <a:xfrm>
            <a:off x="939338" y="5819513"/>
            <a:ext cx="7290263" cy="369332"/>
          </a:xfrm>
          <a:prstGeom prst="rect">
            <a:avLst/>
          </a:prstGeom>
          <a:noFill/>
        </p:spPr>
        <p:txBody>
          <a:bodyPr wrap="square" rtlCol="0">
            <a:spAutoFit/>
          </a:bodyPr>
          <a:lstStyle/>
          <a:p>
            <a:r>
              <a:rPr lang="en-US" i="1" dirty="0">
                <a:solidFill>
                  <a:schemeClr val="accent1">
                    <a:lumMod val="50000"/>
                  </a:schemeClr>
                </a:solidFill>
              </a:rPr>
              <a:t>Additional resources by Dr. Moon are available at wolfranchhoa.com</a:t>
            </a:r>
          </a:p>
        </p:txBody>
      </p:sp>
    </p:spTree>
    <p:extLst>
      <p:ext uri="{BB962C8B-B14F-4D97-AF65-F5344CB8AC3E}">
        <p14:creationId xmlns:p14="http://schemas.microsoft.com/office/powerpoint/2010/main" val="138164070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451EB8-334A-4F17-B8D5-74687D626AF5}"/>
              </a:ext>
            </a:extLst>
          </p:cNvPr>
          <p:cNvSpPr txBox="1"/>
          <p:nvPr/>
        </p:nvSpPr>
        <p:spPr>
          <a:xfrm>
            <a:off x="438413" y="267990"/>
            <a:ext cx="4496842" cy="769441"/>
          </a:xfrm>
          <a:prstGeom prst="rect">
            <a:avLst/>
          </a:prstGeom>
          <a:solidFill>
            <a:srgbClr val="AC6C0F"/>
          </a:solidFill>
        </p:spPr>
        <p:txBody>
          <a:bodyPr wrap="square" rtlCol="0">
            <a:spAutoFit/>
          </a:bodyPr>
          <a:lstStyle/>
          <a:p>
            <a:pPr algn="r"/>
            <a:r>
              <a:rPr lang="en-US" sz="4400" dirty="0">
                <a:solidFill>
                  <a:schemeClr val="bg1"/>
                </a:solidFill>
                <a:latin typeface="Arial" panose="020B0604020202020204" pitchFamily="34" charset="0"/>
                <a:cs typeface="Arial" panose="020B0604020202020204" pitchFamily="34" charset="0"/>
              </a:rPr>
              <a:t>Raffle Prizes</a:t>
            </a:r>
          </a:p>
        </p:txBody>
      </p:sp>
      <p:sp>
        <p:nvSpPr>
          <p:cNvPr id="11" name="TextBox 10">
            <a:extLst>
              <a:ext uri="{FF2B5EF4-FFF2-40B4-BE49-F238E27FC236}">
                <a16:creationId xmlns:a16="http://schemas.microsoft.com/office/drawing/2014/main" id="{DC2D6DFF-3531-44CB-A345-6A88117485A4}"/>
              </a:ext>
            </a:extLst>
          </p:cNvPr>
          <p:cNvSpPr txBox="1"/>
          <p:nvPr/>
        </p:nvSpPr>
        <p:spPr>
          <a:xfrm>
            <a:off x="544944" y="1123503"/>
            <a:ext cx="10571966" cy="1200329"/>
          </a:xfrm>
          <a:prstGeom prst="rect">
            <a:avLst/>
          </a:prstGeom>
          <a:noFill/>
        </p:spPr>
        <p:txBody>
          <a:bodyPr wrap="square" rtlCol="0">
            <a:spAutoFit/>
          </a:bodyPr>
          <a:lstStyle/>
          <a:p>
            <a:r>
              <a:rPr lang="en-US" sz="3600" i="1" dirty="0">
                <a:solidFill>
                  <a:srgbClr val="AC6C0F"/>
                </a:solidFill>
                <a:latin typeface="Arial" panose="020B0604020202020204" pitchFamily="34" charset="0"/>
                <a:cs typeface="Arial" panose="020B0604020202020204" pitchFamily="34" charset="0"/>
              </a:rPr>
              <a:t>Thank you to our generous sponsors and business </a:t>
            </a:r>
            <a:r>
              <a:rPr lang="en-US" sz="3600" i="1" dirty="0" smtClean="0">
                <a:solidFill>
                  <a:srgbClr val="AC6C0F"/>
                </a:solidFill>
                <a:latin typeface="Arial" panose="020B0604020202020204" pitchFamily="34" charset="0"/>
                <a:cs typeface="Arial" panose="020B0604020202020204" pitchFamily="34" charset="0"/>
              </a:rPr>
              <a:t>partners for the annual meeting raffle prizes!!</a:t>
            </a:r>
            <a:endParaRPr lang="en-US" sz="3600" i="1" dirty="0">
              <a:solidFill>
                <a:srgbClr val="AC6C0F"/>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B153B43-934D-49AD-898A-509FC21E6470}"/>
              </a:ext>
            </a:extLst>
          </p:cNvPr>
          <p:cNvPicPr>
            <a:picLocks noChangeAspect="1"/>
          </p:cNvPicPr>
          <p:nvPr/>
        </p:nvPicPr>
        <p:blipFill>
          <a:blip r:embed="rId3"/>
          <a:stretch>
            <a:fillRect/>
          </a:stretch>
        </p:blipFill>
        <p:spPr>
          <a:xfrm>
            <a:off x="544944" y="2288811"/>
            <a:ext cx="3775555" cy="1469527"/>
          </a:xfrm>
          <a:prstGeom prst="rect">
            <a:avLst/>
          </a:prstGeom>
        </p:spPr>
      </p:pic>
      <p:sp>
        <p:nvSpPr>
          <p:cNvPr id="16" name="Rectangle 15">
            <a:extLst>
              <a:ext uri="{FF2B5EF4-FFF2-40B4-BE49-F238E27FC236}">
                <a16:creationId xmlns:a16="http://schemas.microsoft.com/office/drawing/2014/main" id="{6277746C-D046-4ED0-9F32-CA010E60DD6C}"/>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A1368557-3CD7-478D-9E74-E4D1E704C7AA}"/>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12445" name="CorelDRAW" r:id="rId4" imgW="639405" imgH="428220" progId="CorelDRAW.Graphic.9">
                  <p:embed/>
                </p:oleObj>
              </mc:Choice>
              <mc:Fallback>
                <p:oleObj name="CorelDRAW" r:id="rId4"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5"/>
                      <a:stretch>
                        <a:fillRect/>
                      </a:stretch>
                    </p:blipFill>
                    <p:spPr>
                      <a:xfrm>
                        <a:off x="11393488" y="217518"/>
                        <a:ext cx="564032" cy="377887"/>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E9EA330B-FF3C-4C92-BA25-151165FC2613}"/>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9" name="TextBox 18">
            <a:extLst>
              <a:ext uri="{FF2B5EF4-FFF2-40B4-BE49-F238E27FC236}">
                <a16:creationId xmlns:a16="http://schemas.microsoft.com/office/drawing/2014/main" id="{0E74BDA6-A7EA-494C-9032-5846718001E5}"/>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12381" name="Picture 93" descr="homepro logo hi_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792" y="4415540"/>
            <a:ext cx="3915032" cy="210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rem_logo_Invoice"/>
          <p:cNvPicPr/>
          <p:nvPr/>
        </p:nvPicPr>
        <p:blipFill>
          <a:blip r:embed="rId7" cstate="hqprint">
            <a:alphaModFix/>
            <a:extLst>
              <a:ext uri="{28A0092B-C50C-407E-A947-70E740481C1C}">
                <a14:useLocalDpi xmlns:a14="http://schemas.microsoft.com/office/drawing/2010/main" val="0"/>
              </a:ext>
            </a:extLst>
          </a:blip>
          <a:srcRect/>
          <a:stretch>
            <a:fillRect/>
          </a:stretch>
        </p:blipFill>
        <p:spPr bwMode="auto">
          <a:xfrm>
            <a:off x="6479872" y="4867529"/>
            <a:ext cx="3754797" cy="1566322"/>
          </a:xfrm>
          <a:prstGeom prst="rect">
            <a:avLst/>
          </a:prstGeom>
          <a:noFill/>
          <a:ln w="19050" cmpd="sng">
            <a:noFill/>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852" y="1871821"/>
            <a:ext cx="2231141" cy="2194564"/>
          </a:xfrm>
          <a:prstGeom prst="rect">
            <a:avLst/>
          </a:prstGeom>
        </p:spPr>
      </p:pic>
      <p:pic>
        <p:nvPicPr>
          <p:cNvPr id="2" name="Picture 1"/>
          <p:cNvPicPr>
            <a:picLocks noChangeAspect="1"/>
          </p:cNvPicPr>
          <p:nvPr/>
        </p:nvPicPr>
        <p:blipFill>
          <a:blip r:embed="rId9"/>
          <a:stretch>
            <a:fillRect/>
          </a:stretch>
        </p:blipFill>
        <p:spPr>
          <a:xfrm>
            <a:off x="4526875" y="2724404"/>
            <a:ext cx="2143125" cy="2143125"/>
          </a:xfrm>
          <a:prstGeom prst="rect">
            <a:avLst/>
          </a:prstGeom>
        </p:spPr>
      </p:pic>
    </p:spTree>
    <p:extLst>
      <p:ext uri="{BB962C8B-B14F-4D97-AF65-F5344CB8AC3E}">
        <p14:creationId xmlns:p14="http://schemas.microsoft.com/office/powerpoint/2010/main" val="18776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A0E95F-E0D1-4A91-8531-2802B9421578}"/>
              </a:ext>
            </a:extLst>
          </p:cNvPr>
          <p:cNvSpPr txBox="1"/>
          <p:nvPr/>
        </p:nvSpPr>
        <p:spPr>
          <a:xfrm>
            <a:off x="1" y="341148"/>
            <a:ext cx="418011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Introductions</a:t>
            </a:r>
          </a:p>
        </p:txBody>
      </p:sp>
      <p:pic>
        <p:nvPicPr>
          <p:cNvPr id="4" name="Picture 3">
            <a:extLst>
              <a:ext uri="{FF2B5EF4-FFF2-40B4-BE49-F238E27FC236}">
                <a16:creationId xmlns:a16="http://schemas.microsoft.com/office/drawing/2014/main" id="{355EAD5E-F204-4193-9997-D90542C33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489" y="341148"/>
            <a:ext cx="1429954" cy="1410971"/>
          </a:xfrm>
          <a:prstGeom prst="rect">
            <a:avLst/>
          </a:prstGeom>
        </p:spPr>
      </p:pic>
      <p:sp>
        <p:nvSpPr>
          <p:cNvPr id="12" name="TextBox 11">
            <a:extLst>
              <a:ext uri="{FF2B5EF4-FFF2-40B4-BE49-F238E27FC236}">
                <a16:creationId xmlns:a16="http://schemas.microsoft.com/office/drawing/2014/main" id="{6FAC3A0B-E13A-4415-BD39-261A5E4B5C16}"/>
              </a:ext>
            </a:extLst>
          </p:cNvPr>
          <p:cNvSpPr txBox="1"/>
          <p:nvPr/>
        </p:nvSpPr>
        <p:spPr>
          <a:xfrm>
            <a:off x="1376219" y="3259173"/>
            <a:ext cx="4021282" cy="3046988"/>
          </a:xfrm>
          <a:prstGeom prst="rect">
            <a:avLst/>
          </a:prstGeom>
          <a:noFill/>
        </p:spPr>
        <p:txBody>
          <a:bodyPr wrap="square" rtlCol="0">
            <a:spAutoFit/>
          </a:bodyPr>
          <a:lstStyle/>
          <a:p>
            <a:r>
              <a:rPr lang="en-US" sz="3200" dirty="0">
                <a:solidFill>
                  <a:srgbClr val="435363"/>
                </a:solidFill>
                <a:latin typeface="Arial" panose="020B0604020202020204" pitchFamily="34" charset="0"/>
                <a:cs typeface="Arial" panose="020B0604020202020204" pitchFamily="34" charset="0"/>
              </a:rPr>
              <a:t>Duke Kerrigan</a:t>
            </a:r>
          </a:p>
          <a:p>
            <a:r>
              <a:rPr lang="en-US" sz="2000" dirty="0">
                <a:solidFill>
                  <a:srgbClr val="435363"/>
                </a:solidFill>
                <a:latin typeface="Arial" panose="020B0604020202020204" pitchFamily="34" charset="0"/>
                <a:cs typeface="Arial" panose="020B0604020202020204" pitchFamily="34" charset="0"/>
              </a:rPr>
              <a:t>AUSTIN GENERAL MANAGER</a:t>
            </a:r>
          </a:p>
          <a:p>
            <a:endParaRPr lang="en-US" sz="800" dirty="0">
              <a:solidFill>
                <a:srgbClr val="435363"/>
              </a:solidFill>
              <a:latin typeface="Arial" panose="020B0604020202020204" pitchFamily="34" charset="0"/>
              <a:cs typeface="Arial" panose="020B0604020202020204" pitchFamily="34" charset="0"/>
            </a:endParaRPr>
          </a:p>
          <a:p>
            <a:r>
              <a:rPr lang="en-US" sz="3200" dirty="0">
                <a:solidFill>
                  <a:srgbClr val="435363"/>
                </a:solidFill>
                <a:latin typeface="Arial" panose="020B0604020202020204" pitchFamily="34" charset="0"/>
                <a:cs typeface="Arial" panose="020B0604020202020204" pitchFamily="34" charset="0"/>
              </a:rPr>
              <a:t>Tori </a:t>
            </a:r>
            <a:r>
              <a:rPr lang="en-US" sz="3200" dirty="0" err="1">
                <a:solidFill>
                  <a:srgbClr val="435363"/>
                </a:solidFill>
                <a:latin typeface="Arial" panose="020B0604020202020204" pitchFamily="34" charset="0"/>
                <a:cs typeface="Arial" panose="020B0604020202020204" pitchFamily="34" charset="0"/>
              </a:rPr>
              <a:t>Streff</a:t>
            </a:r>
            <a:endParaRPr lang="en-US" sz="3200" dirty="0">
              <a:solidFill>
                <a:srgbClr val="435363"/>
              </a:solidFill>
              <a:latin typeface="Arial" panose="020B0604020202020204" pitchFamily="34" charset="0"/>
              <a:cs typeface="Arial" panose="020B0604020202020204" pitchFamily="34" charset="0"/>
            </a:endParaRPr>
          </a:p>
          <a:p>
            <a:r>
              <a:rPr lang="en-US" sz="2000" dirty="0">
                <a:solidFill>
                  <a:srgbClr val="435363"/>
                </a:solidFill>
                <a:latin typeface="Arial" panose="020B0604020202020204" pitchFamily="34" charset="0"/>
                <a:cs typeface="Arial" panose="020B0604020202020204" pitchFamily="34" charset="0"/>
              </a:rPr>
              <a:t>MARKETING &amp; COMMUNITY RELATIONS MANAGER</a:t>
            </a:r>
          </a:p>
          <a:p>
            <a:endParaRPr lang="en-US" sz="800" dirty="0">
              <a:solidFill>
                <a:srgbClr val="435363"/>
              </a:solidFill>
              <a:latin typeface="Arial" panose="020B0604020202020204" pitchFamily="34" charset="0"/>
              <a:cs typeface="Arial" panose="020B0604020202020204" pitchFamily="34" charset="0"/>
            </a:endParaRPr>
          </a:p>
          <a:p>
            <a:r>
              <a:rPr lang="en-US" sz="3200" dirty="0">
                <a:solidFill>
                  <a:srgbClr val="435363"/>
                </a:solidFill>
                <a:latin typeface="Arial" panose="020B0604020202020204" pitchFamily="34" charset="0"/>
                <a:cs typeface="Arial" panose="020B0604020202020204" pitchFamily="34" charset="0"/>
              </a:rPr>
              <a:t>John Tatum</a:t>
            </a:r>
          </a:p>
          <a:p>
            <a:r>
              <a:rPr lang="en-US" sz="2000" dirty="0">
                <a:solidFill>
                  <a:srgbClr val="435363"/>
                </a:solidFill>
                <a:latin typeface="Arial" panose="020B0604020202020204" pitchFamily="34" charset="0"/>
                <a:cs typeface="Arial" panose="020B0604020202020204" pitchFamily="34" charset="0"/>
              </a:rPr>
              <a:t>DEVLOPEMENT MANAGER</a:t>
            </a:r>
          </a:p>
        </p:txBody>
      </p:sp>
      <p:sp>
        <p:nvSpPr>
          <p:cNvPr id="14" name="TextBox 13">
            <a:extLst>
              <a:ext uri="{FF2B5EF4-FFF2-40B4-BE49-F238E27FC236}">
                <a16:creationId xmlns:a16="http://schemas.microsoft.com/office/drawing/2014/main" id="{1F1C3FB0-78C3-49E6-BBFA-EFAF0E61D08F}"/>
              </a:ext>
            </a:extLst>
          </p:cNvPr>
          <p:cNvSpPr txBox="1"/>
          <p:nvPr/>
        </p:nvSpPr>
        <p:spPr>
          <a:xfrm>
            <a:off x="0" y="1013221"/>
            <a:ext cx="4263245" cy="646331"/>
          </a:xfrm>
          <a:prstGeom prst="rect">
            <a:avLst/>
          </a:prstGeom>
          <a:noFill/>
        </p:spPr>
        <p:txBody>
          <a:bodyPr wrap="square" rtlCol="0">
            <a:spAutoFit/>
          </a:bodyPr>
          <a:lstStyle/>
          <a:p>
            <a:pPr algn="r"/>
            <a:r>
              <a:rPr lang="en-US" sz="3600" dirty="0">
                <a:solidFill>
                  <a:srgbClr val="AC6C0F"/>
                </a:solidFill>
                <a:latin typeface="Arial" panose="020B0604020202020204" pitchFamily="34" charset="0"/>
                <a:cs typeface="Arial" panose="020B0604020202020204" pitchFamily="34" charset="0"/>
              </a:rPr>
              <a:t>Management Team</a:t>
            </a:r>
          </a:p>
        </p:txBody>
      </p:sp>
      <p:sp>
        <p:nvSpPr>
          <p:cNvPr id="15" name="TextBox 14">
            <a:extLst>
              <a:ext uri="{FF2B5EF4-FFF2-40B4-BE49-F238E27FC236}">
                <a16:creationId xmlns:a16="http://schemas.microsoft.com/office/drawing/2014/main" id="{A329E959-9DB1-40D5-A275-F8D1E9801C43}"/>
              </a:ext>
            </a:extLst>
          </p:cNvPr>
          <p:cNvSpPr txBox="1"/>
          <p:nvPr/>
        </p:nvSpPr>
        <p:spPr>
          <a:xfrm>
            <a:off x="6119073" y="1995235"/>
            <a:ext cx="4564945" cy="4247317"/>
          </a:xfrm>
          <a:prstGeom prst="rect">
            <a:avLst/>
          </a:prstGeom>
          <a:noFill/>
        </p:spPr>
        <p:txBody>
          <a:bodyPr wrap="square" rtlCol="0">
            <a:spAutoFit/>
          </a:bodyPr>
          <a:lstStyle/>
          <a:p>
            <a:r>
              <a:rPr lang="en-US" sz="3200" dirty="0">
                <a:solidFill>
                  <a:srgbClr val="435363"/>
                </a:solidFill>
                <a:latin typeface="Arial" panose="020B0604020202020204" pitchFamily="34" charset="0"/>
                <a:cs typeface="Arial" panose="020B0604020202020204" pitchFamily="34" charset="0"/>
              </a:rPr>
              <a:t>Wendy Mueller, PCAM</a:t>
            </a:r>
          </a:p>
          <a:p>
            <a:r>
              <a:rPr lang="en-US" sz="2000" dirty="0">
                <a:solidFill>
                  <a:srgbClr val="435363"/>
                </a:solidFill>
                <a:latin typeface="Arial" panose="020B0604020202020204" pitchFamily="34" charset="0"/>
                <a:cs typeface="Arial" panose="020B0604020202020204" pitchFamily="34" charset="0"/>
              </a:rPr>
              <a:t>GENERAL MANAGER HOA</a:t>
            </a:r>
          </a:p>
          <a:p>
            <a:endParaRPr lang="en-US" sz="800" dirty="0">
              <a:solidFill>
                <a:srgbClr val="435363"/>
              </a:solidFill>
              <a:latin typeface="Arial" panose="020B0604020202020204" pitchFamily="34" charset="0"/>
              <a:cs typeface="Arial" panose="020B0604020202020204" pitchFamily="34" charset="0"/>
            </a:endParaRPr>
          </a:p>
          <a:p>
            <a:r>
              <a:rPr lang="en-US" sz="3200" dirty="0">
                <a:solidFill>
                  <a:srgbClr val="435363"/>
                </a:solidFill>
                <a:latin typeface="Arial" panose="020B0604020202020204" pitchFamily="34" charset="0"/>
                <a:cs typeface="Arial" panose="020B0604020202020204" pitchFamily="34" charset="0"/>
              </a:rPr>
              <a:t>Peggy Bessellieu</a:t>
            </a:r>
          </a:p>
          <a:p>
            <a:r>
              <a:rPr lang="en-US" sz="2000" dirty="0">
                <a:solidFill>
                  <a:srgbClr val="435363"/>
                </a:solidFill>
                <a:latin typeface="Arial" panose="020B0604020202020204" pitchFamily="34" charset="0"/>
                <a:cs typeface="Arial" panose="020B0604020202020204" pitchFamily="34" charset="0"/>
              </a:rPr>
              <a:t>LIFESTYLE DIRECTOR</a:t>
            </a:r>
          </a:p>
          <a:p>
            <a:endParaRPr lang="en-US" sz="800" dirty="0">
              <a:solidFill>
                <a:srgbClr val="435363"/>
              </a:solidFill>
              <a:latin typeface="Arial" panose="020B0604020202020204" pitchFamily="34" charset="0"/>
              <a:cs typeface="Arial" panose="020B0604020202020204" pitchFamily="34" charset="0"/>
            </a:endParaRPr>
          </a:p>
          <a:p>
            <a:r>
              <a:rPr lang="en-US" sz="3200" dirty="0">
                <a:solidFill>
                  <a:srgbClr val="435363"/>
                </a:solidFill>
                <a:latin typeface="Arial" panose="020B0604020202020204" pitchFamily="34" charset="0"/>
                <a:cs typeface="Arial" panose="020B0604020202020204" pitchFamily="34" charset="0"/>
              </a:rPr>
              <a:t>Tanya Mendenhall</a:t>
            </a:r>
          </a:p>
          <a:p>
            <a:r>
              <a:rPr lang="en-US" sz="2000" dirty="0">
                <a:solidFill>
                  <a:srgbClr val="435363"/>
                </a:solidFill>
                <a:latin typeface="Arial" panose="020B0604020202020204" pitchFamily="34" charset="0"/>
                <a:cs typeface="Arial" panose="020B0604020202020204" pitchFamily="34" charset="0"/>
              </a:rPr>
              <a:t>VICE PRESIDENT</a:t>
            </a:r>
          </a:p>
          <a:p>
            <a:endParaRPr lang="en-US" sz="1000" dirty="0">
              <a:solidFill>
                <a:srgbClr val="435363"/>
              </a:solidFill>
              <a:latin typeface="Arial" panose="020B0604020202020204" pitchFamily="34" charset="0"/>
              <a:cs typeface="Arial" panose="020B0604020202020204" pitchFamily="34" charset="0"/>
            </a:endParaRPr>
          </a:p>
          <a:p>
            <a:r>
              <a:rPr lang="en-US" sz="3200" dirty="0">
                <a:solidFill>
                  <a:srgbClr val="435363"/>
                </a:solidFill>
                <a:latin typeface="Arial" panose="020B0604020202020204" pitchFamily="34" charset="0"/>
                <a:cs typeface="Arial" panose="020B0604020202020204" pitchFamily="34" charset="0"/>
              </a:rPr>
              <a:t>Teffani Davis </a:t>
            </a:r>
          </a:p>
          <a:p>
            <a:r>
              <a:rPr lang="en-US" sz="2000" dirty="0">
                <a:solidFill>
                  <a:srgbClr val="435363"/>
                </a:solidFill>
                <a:latin typeface="Arial" panose="020B0604020202020204" pitchFamily="34" charset="0"/>
                <a:cs typeface="Arial" panose="020B0604020202020204" pitchFamily="34" charset="0"/>
              </a:rPr>
              <a:t>DIRECTOR</a:t>
            </a:r>
          </a:p>
          <a:p>
            <a:endParaRPr lang="en-US" sz="2000" dirty="0">
              <a:solidFill>
                <a:srgbClr val="435363"/>
              </a:solidFill>
              <a:latin typeface="Arial" panose="020B0604020202020204" pitchFamily="34" charset="0"/>
              <a:cs typeface="Arial" panose="020B0604020202020204" pitchFamily="34" charset="0"/>
            </a:endParaRPr>
          </a:p>
          <a:p>
            <a:endParaRPr lang="en-US" sz="800" dirty="0">
              <a:solidFill>
                <a:srgbClr val="435363"/>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DA717A5-B072-4AB9-B8AB-9410D1118DB9}"/>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BE065BD4-464F-4250-A02C-34C039F71D36}"/>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59422" name="CorelDRAW" r:id="rId4" imgW="639405" imgH="428220" progId="CorelDRAW.Graphic.9">
                  <p:embed/>
                </p:oleObj>
              </mc:Choice>
              <mc:Fallback>
                <p:oleObj name="CorelDRAW" r:id="rId4" imgW="639405" imgH="428220" progId="CorelDRAW.Graphic.9">
                  <p:embed/>
                  <p:pic>
                    <p:nvPicPr>
                      <p:cNvPr id="18" name="Object 17">
                        <a:extLst>
                          <a:ext uri="{FF2B5EF4-FFF2-40B4-BE49-F238E27FC236}">
                            <a16:creationId xmlns:a16="http://schemas.microsoft.com/office/drawing/2014/main" id="{BE065BD4-464F-4250-A02C-34C039F71D36}"/>
                          </a:ext>
                        </a:extLst>
                      </p:cNvPr>
                      <p:cNvPicPr/>
                      <p:nvPr/>
                    </p:nvPicPr>
                    <p:blipFill>
                      <a:blip r:embed="rId5"/>
                      <a:stretch>
                        <a:fillRect/>
                      </a:stretch>
                    </p:blipFill>
                    <p:spPr>
                      <a:xfrm>
                        <a:off x="11393488" y="217518"/>
                        <a:ext cx="564032" cy="37788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8C8DBF76-2842-4F2D-AB9E-885EBA83425B}"/>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20" name="TextBox 19">
            <a:extLst>
              <a:ext uri="{FF2B5EF4-FFF2-40B4-BE49-F238E27FC236}">
                <a16:creationId xmlns:a16="http://schemas.microsoft.com/office/drawing/2014/main" id="{72D19FC8-4F27-4728-95EB-31024D692BFB}"/>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pic>
        <p:nvPicPr>
          <p:cNvPr id="3" name="Picture 2"/>
          <p:cNvPicPr>
            <a:picLocks noChangeAspect="1"/>
          </p:cNvPicPr>
          <p:nvPr/>
        </p:nvPicPr>
        <p:blipFill>
          <a:blip r:embed="rId6"/>
          <a:stretch>
            <a:fillRect/>
          </a:stretch>
        </p:blipFill>
        <p:spPr>
          <a:xfrm>
            <a:off x="1728591" y="1906077"/>
            <a:ext cx="2667447" cy="1191460"/>
          </a:xfrm>
          <a:prstGeom prst="rect">
            <a:avLst/>
          </a:prstGeom>
        </p:spPr>
      </p:pic>
    </p:spTree>
    <p:extLst>
      <p:ext uri="{BB962C8B-B14F-4D97-AF65-F5344CB8AC3E}">
        <p14:creationId xmlns:p14="http://schemas.microsoft.com/office/powerpoint/2010/main" val="7327773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339814" y="1387531"/>
            <a:ext cx="6985417" cy="923330"/>
          </a:xfrm>
          <a:prstGeom prst="rect">
            <a:avLst/>
          </a:prstGeom>
          <a:noFill/>
        </p:spPr>
        <p:txBody>
          <a:bodyPr wrap="square" rtlCol="0">
            <a:spAutoFit/>
          </a:bodyPr>
          <a:lstStyle/>
          <a:p>
            <a:pPr lvl="0"/>
            <a:endParaRPr lang="en-US" dirty="0"/>
          </a:p>
          <a:p>
            <a:pPr lvl="0"/>
            <a:endParaRPr lang="en-US" dirty="0"/>
          </a:p>
          <a:p>
            <a:pPr lvl="0"/>
            <a:endParaRPr lang="en-US" dirty="0"/>
          </a:p>
        </p:txBody>
      </p:sp>
      <p:sp>
        <p:nvSpPr>
          <p:cNvPr id="9" name="TextBox 8">
            <a:extLst>
              <a:ext uri="{FF2B5EF4-FFF2-40B4-BE49-F238E27FC236}">
                <a16:creationId xmlns:a16="http://schemas.microsoft.com/office/drawing/2014/main" id="{49A0E95F-E0D1-4A91-8531-2802B9421578}"/>
              </a:ext>
            </a:extLst>
          </p:cNvPr>
          <p:cNvSpPr txBox="1"/>
          <p:nvPr/>
        </p:nvSpPr>
        <p:spPr>
          <a:xfrm>
            <a:off x="0" y="217518"/>
            <a:ext cx="4811697"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Service Team</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4112"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
        <p:nvSpPr>
          <p:cNvPr id="8" name="Rounded Rectangle 7"/>
          <p:cNvSpPr/>
          <p:nvPr/>
        </p:nvSpPr>
        <p:spPr>
          <a:xfrm>
            <a:off x="3225895" y="1200102"/>
            <a:ext cx="5939890" cy="1500808"/>
          </a:xfrm>
          <a:prstGeom prst="roundRect">
            <a:avLst/>
          </a:prstGeom>
          <a:solidFill>
            <a:srgbClr val="DED09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2">
                    <a:lumMod val="50000"/>
                  </a:schemeClr>
                </a:solidFill>
              </a:rPr>
              <a:t>Board of Directors</a:t>
            </a:r>
          </a:p>
        </p:txBody>
      </p:sp>
      <p:sp>
        <p:nvSpPr>
          <p:cNvPr id="14" name="Rounded Rectangle 13"/>
          <p:cNvSpPr/>
          <p:nvPr/>
        </p:nvSpPr>
        <p:spPr>
          <a:xfrm>
            <a:off x="1562788" y="4280714"/>
            <a:ext cx="9067800" cy="2024458"/>
          </a:xfrm>
          <a:prstGeom prst="roundRect">
            <a:avLst/>
          </a:prstGeom>
          <a:solidFill>
            <a:srgbClr val="DED09E"/>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a:solidFill>
                <a:schemeClr val="accent2"/>
              </a:solidFill>
            </a:endParaRPr>
          </a:p>
        </p:txBody>
      </p:sp>
      <p:sp>
        <p:nvSpPr>
          <p:cNvPr id="15" name="TextBox 14"/>
          <p:cNvSpPr txBox="1"/>
          <p:nvPr/>
        </p:nvSpPr>
        <p:spPr>
          <a:xfrm>
            <a:off x="1628840" y="4807947"/>
            <a:ext cx="1997244" cy="1246495"/>
          </a:xfrm>
          <a:prstGeom prst="rect">
            <a:avLst/>
          </a:prstGeom>
          <a:noFill/>
        </p:spPr>
        <p:txBody>
          <a:bodyPr wrap="square" rtlCol="0">
            <a:spAutoFit/>
          </a:bodyPr>
          <a:lstStyle/>
          <a:p>
            <a:pPr defTabSz="7659688"/>
            <a:r>
              <a:rPr lang="en-US" sz="2500" dirty="0">
                <a:solidFill>
                  <a:schemeClr val="accent2">
                    <a:lumMod val="50000"/>
                  </a:schemeClr>
                </a:solidFill>
              </a:rPr>
              <a:t>HOA</a:t>
            </a:r>
          </a:p>
          <a:p>
            <a:pPr defTabSz="7659688"/>
            <a:r>
              <a:rPr lang="en-US" sz="2500" dirty="0">
                <a:solidFill>
                  <a:schemeClr val="accent2">
                    <a:lumMod val="50000"/>
                  </a:schemeClr>
                </a:solidFill>
              </a:rPr>
              <a:t>Service</a:t>
            </a:r>
          </a:p>
          <a:p>
            <a:pPr defTabSz="7659688"/>
            <a:r>
              <a:rPr lang="en-US" sz="2500" dirty="0">
                <a:solidFill>
                  <a:schemeClr val="accent2">
                    <a:lumMod val="50000"/>
                  </a:schemeClr>
                </a:solidFill>
              </a:rPr>
              <a:t>Team</a:t>
            </a:r>
          </a:p>
        </p:txBody>
      </p:sp>
      <p:grpSp>
        <p:nvGrpSpPr>
          <p:cNvPr id="16" name="Group 15"/>
          <p:cNvGrpSpPr/>
          <p:nvPr/>
        </p:nvGrpSpPr>
        <p:grpSpPr>
          <a:xfrm>
            <a:off x="2696438" y="1435956"/>
            <a:ext cx="7849917" cy="4577836"/>
            <a:chOff x="1565304" y="1384435"/>
            <a:chExt cx="7761582" cy="4061298"/>
          </a:xfrm>
        </p:grpSpPr>
        <p:sp>
          <p:nvSpPr>
            <p:cNvPr id="17" name="Rounded Rectangle 16"/>
            <p:cNvSpPr/>
            <p:nvPr/>
          </p:nvSpPr>
          <p:spPr>
            <a:xfrm>
              <a:off x="1565304" y="4166708"/>
              <a:ext cx="2479564" cy="1279025"/>
            </a:xfrm>
            <a:prstGeom prst="round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u="sng" dirty="0"/>
                <a:t>Daily HOA Oversight:</a:t>
              </a:r>
              <a:r>
                <a:rPr lang="en-US" sz="1500" dirty="0"/>
                <a:t> </a:t>
              </a:r>
            </a:p>
            <a:p>
              <a:pPr algn="ctr"/>
              <a:r>
                <a:rPr lang="en-US" sz="1500" dirty="0"/>
                <a:t>Manager – Wendy Mueller </a:t>
              </a:r>
            </a:p>
            <a:p>
              <a:pPr algn="ctr"/>
              <a:endParaRPr lang="en-US" sz="1500" dirty="0"/>
            </a:p>
          </p:txBody>
        </p:sp>
        <p:cxnSp>
          <p:nvCxnSpPr>
            <p:cNvPr id="18" name="Elbow Connector 17"/>
            <p:cNvCxnSpPr>
              <a:stCxn id="26" idx="2"/>
              <a:endCxn id="17" idx="0"/>
            </p:cNvCxnSpPr>
            <p:nvPr/>
          </p:nvCxnSpPr>
          <p:spPr>
            <a:xfrm rot="5400000">
              <a:off x="3311063" y="1791442"/>
              <a:ext cx="1869290" cy="288124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100427" y="1384435"/>
              <a:ext cx="5226459" cy="3994867"/>
              <a:chOff x="4100427" y="1384435"/>
              <a:chExt cx="5226459" cy="3994867"/>
            </a:xfrm>
          </p:grpSpPr>
          <p:sp>
            <p:nvSpPr>
              <p:cNvPr id="20" name="Rounded Rectangle 19"/>
              <p:cNvSpPr/>
              <p:nvPr/>
            </p:nvSpPr>
            <p:spPr>
              <a:xfrm>
                <a:off x="4100427" y="4233139"/>
                <a:ext cx="2366657" cy="1146163"/>
              </a:xfrm>
              <a:prstGeom prst="round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u="sng" dirty="0"/>
                  <a:t>More HOA  Support:</a:t>
                </a:r>
              </a:p>
              <a:p>
                <a:pPr algn="ctr"/>
                <a:r>
                  <a:rPr lang="en-US" sz="1400" dirty="0"/>
                  <a:t>Architectural – Tabitha Hardin</a:t>
                </a:r>
              </a:p>
              <a:p>
                <a:pPr algn="ctr"/>
                <a:r>
                  <a:rPr lang="en-US" sz="1400" dirty="0"/>
                  <a:t>Accounting – Amanda Hughes</a:t>
                </a:r>
              </a:p>
              <a:p>
                <a:pPr algn="ctr"/>
                <a:r>
                  <a:rPr lang="en-US" sz="1400" dirty="0"/>
                  <a:t>Resales – Cindy Ortiz</a:t>
                </a:r>
              </a:p>
            </p:txBody>
          </p:sp>
          <p:cxnSp>
            <p:nvCxnSpPr>
              <p:cNvPr id="21" name="Elbow Connector 20"/>
              <p:cNvCxnSpPr>
                <a:stCxn id="26" idx="2"/>
                <a:endCxn id="20" idx="0"/>
              </p:cNvCxnSpPr>
              <p:nvPr/>
            </p:nvCxnSpPr>
            <p:spPr>
              <a:xfrm rot="5400000">
                <a:off x="4517181" y="3063992"/>
                <a:ext cx="1935721" cy="40257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219728" y="1384435"/>
                <a:ext cx="5107158" cy="3960616"/>
                <a:chOff x="4219728" y="1384435"/>
                <a:chExt cx="5107158" cy="3960616"/>
              </a:xfrm>
            </p:grpSpPr>
            <p:sp>
              <p:nvSpPr>
                <p:cNvPr id="23" name="Rounded Rectangle 22"/>
                <p:cNvSpPr/>
                <p:nvPr/>
              </p:nvSpPr>
              <p:spPr>
                <a:xfrm>
                  <a:off x="6596382" y="4412049"/>
                  <a:ext cx="1657535" cy="932999"/>
                </a:xfrm>
                <a:prstGeom prst="round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u="sng" dirty="0"/>
                    <a:t>Community Maintenance Team:</a:t>
                  </a:r>
                </a:p>
                <a:p>
                  <a:pPr algn="ctr"/>
                  <a:r>
                    <a:rPr lang="en-US" sz="1400" dirty="0"/>
                    <a:t>Eric McFerrin</a:t>
                  </a:r>
                </a:p>
              </p:txBody>
            </p:sp>
            <p:cxnSp>
              <p:nvCxnSpPr>
                <p:cNvPr id="24" name="Elbow Connector 23"/>
                <p:cNvCxnSpPr>
                  <a:stCxn id="26" idx="2"/>
                  <a:endCxn id="23" idx="0"/>
                </p:cNvCxnSpPr>
                <p:nvPr/>
              </p:nvCxnSpPr>
              <p:spPr>
                <a:xfrm rot="16200000" flipH="1">
                  <a:off x="5498423" y="2485322"/>
                  <a:ext cx="2114631" cy="173882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219728" y="1384435"/>
                  <a:ext cx="5107158" cy="3960616"/>
                  <a:chOff x="4219728" y="1384435"/>
                  <a:chExt cx="5107158" cy="3960616"/>
                </a:xfrm>
              </p:grpSpPr>
              <p:sp>
                <p:nvSpPr>
                  <p:cNvPr id="26" name="Rounded Rectangle 25"/>
                  <p:cNvSpPr/>
                  <p:nvPr/>
                </p:nvSpPr>
                <p:spPr>
                  <a:xfrm>
                    <a:off x="4219728" y="1384435"/>
                    <a:ext cx="2933199" cy="912983"/>
                  </a:xfrm>
                  <a:prstGeom prst="round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Duke Kerrigan</a:t>
                    </a:r>
                  </a:p>
                  <a:p>
                    <a:pPr algn="ctr"/>
                    <a:r>
                      <a:rPr lang="en-US" dirty="0"/>
                      <a:t>Kim </a:t>
                    </a:r>
                    <a:r>
                      <a:rPr lang="en-US" dirty="0" err="1"/>
                      <a:t>Cominsky</a:t>
                    </a:r>
                    <a:endParaRPr lang="en-US" dirty="0"/>
                  </a:p>
                  <a:p>
                    <a:pPr algn="ctr"/>
                    <a:r>
                      <a:rPr lang="en-US" dirty="0"/>
                      <a:t>John Tatum</a:t>
                    </a:r>
                  </a:p>
                </p:txBody>
              </p:sp>
              <p:sp>
                <p:nvSpPr>
                  <p:cNvPr id="27" name="Rounded Rectangle 26"/>
                  <p:cNvSpPr/>
                  <p:nvPr/>
                </p:nvSpPr>
                <p:spPr>
                  <a:xfrm>
                    <a:off x="8326735" y="4412050"/>
                    <a:ext cx="1000151" cy="933001"/>
                  </a:xfrm>
                  <a:prstGeom prst="round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u="sng" dirty="0"/>
                      <a:t>Contracted Service Providers</a:t>
                    </a:r>
                  </a:p>
                </p:txBody>
              </p:sp>
              <p:cxnSp>
                <p:nvCxnSpPr>
                  <p:cNvPr id="28" name="Elbow Connector 27"/>
                  <p:cNvCxnSpPr>
                    <a:stCxn id="27" idx="0"/>
                    <a:endCxn id="26" idx="2"/>
                  </p:cNvCxnSpPr>
                  <p:nvPr/>
                </p:nvCxnSpPr>
                <p:spPr>
                  <a:xfrm rot="16200000" flipV="1">
                    <a:off x="6199254" y="1784492"/>
                    <a:ext cx="2114631" cy="3140483"/>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403598838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339814" y="1387531"/>
            <a:ext cx="6985417" cy="5355312"/>
          </a:xfrm>
          <a:prstGeom prst="rect">
            <a:avLst/>
          </a:prstGeom>
          <a:noFill/>
        </p:spPr>
        <p:txBody>
          <a:bodyPr wrap="square" rtlCol="0">
            <a:spAutoFit/>
          </a:bodyPr>
          <a:lstStyle/>
          <a:p>
            <a:pPr lvl="0"/>
            <a:endParaRPr lang="en-US" dirty="0"/>
          </a:p>
          <a:p>
            <a:pPr marL="285750" lvl="0"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Protect and Enhance Property Values</a:t>
            </a:r>
          </a:p>
          <a:p>
            <a:pPr marL="742950" lvl="1"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CC&amp;R Compliance</a:t>
            </a:r>
          </a:p>
          <a:p>
            <a:pPr marL="742950" lvl="1"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Architectural Review</a:t>
            </a:r>
          </a:p>
          <a:p>
            <a:pPr lvl="1"/>
            <a:endParaRPr lang="en-US" sz="2400" dirty="0">
              <a:solidFill>
                <a:srgbClr val="435363"/>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Maintenance of Common </a:t>
            </a:r>
            <a:r>
              <a:rPr lang="en-US" sz="2400" dirty="0" smtClean="0">
                <a:solidFill>
                  <a:srgbClr val="435363"/>
                </a:solidFill>
                <a:latin typeface="Arial" panose="020B0604020202020204" pitchFamily="34" charset="0"/>
                <a:cs typeface="Arial" panose="020B0604020202020204" pitchFamily="34" charset="0"/>
              </a:rPr>
              <a:t>Areas</a:t>
            </a:r>
            <a:endParaRPr lang="en-US" sz="2400" dirty="0">
              <a:solidFill>
                <a:srgbClr val="43536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The </a:t>
            </a:r>
            <a:r>
              <a:rPr lang="en-US" sz="2400" dirty="0" smtClean="0">
                <a:solidFill>
                  <a:srgbClr val="435363"/>
                </a:solidFill>
                <a:latin typeface="Arial" panose="020B0604020202020204" pitchFamily="34" charset="0"/>
                <a:cs typeface="Arial" panose="020B0604020202020204" pitchFamily="34" charset="0"/>
              </a:rPr>
              <a:t>Den</a:t>
            </a:r>
          </a:p>
          <a:p>
            <a:pPr marL="742950" lvl="1" indent="-285750">
              <a:buFont typeface="Arial" panose="020B0604020202020204" pitchFamily="34" charset="0"/>
              <a:buChar char="•"/>
            </a:pPr>
            <a:r>
              <a:rPr lang="en-US" sz="2400" dirty="0" smtClean="0">
                <a:solidFill>
                  <a:srgbClr val="435363"/>
                </a:solidFill>
                <a:latin typeface="Arial" panose="020B0604020202020204" pitchFamily="34" charset="0"/>
                <a:cs typeface="Arial" panose="020B0604020202020204" pitchFamily="34" charset="0"/>
              </a:rPr>
              <a:t>Streetscapes and ROW’s</a:t>
            </a:r>
            <a:endParaRPr lang="en-US" sz="2400" dirty="0">
              <a:solidFill>
                <a:srgbClr val="43536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Parks, Greenbelts and Entry Features</a:t>
            </a:r>
          </a:p>
          <a:p>
            <a:pPr lvl="1"/>
            <a:endParaRPr lang="en-US" sz="2400" dirty="0">
              <a:solidFill>
                <a:srgbClr val="435363"/>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400" dirty="0">
                <a:solidFill>
                  <a:srgbClr val="435363"/>
                </a:solidFill>
                <a:latin typeface="Arial" panose="020B0604020202020204" pitchFamily="34" charset="0"/>
                <a:cs typeface="Arial" panose="020B0604020202020204" pitchFamily="34" charset="0"/>
              </a:rPr>
              <a:t>Provide Programming and Lifestyle to Enhance </a:t>
            </a:r>
            <a:r>
              <a:rPr lang="en-US" sz="2400" i="1" dirty="0">
                <a:solidFill>
                  <a:srgbClr val="435363"/>
                </a:solidFill>
                <a:latin typeface="Arial" panose="020B0604020202020204" pitchFamily="34" charset="0"/>
                <a:cs typeface="Arial" panose="020B0604020202020204" pitchFamily="34" charset="0"/>
              </a:rPr>
              <a:t>Quality of Life </a:t>
            </a:r>
            <a:r>
              <a:rPr lang="en-US" sz="2400" dirty="0">
                <a:solidFill>
                  <a:srgbClr val="435363"/>
                </a:solidFill>
                <a:latin typeface="Arial" panose="020B0604020202020204" pitchFamily="34" charset="0"/>
                <a:cs typeface="Arial" panose="020B0604020202020204" pitchFamily="34" charset="0"/>
              </a:rPr>
              <a:t>and Promote a </a:t>
            </a:r>
            <a:r>
              <a:rPr lang="en-US" sz="2400" i="1" dirty="0">
                <a:solidFill>
                  <a:srgbClr val="435363"/>
                </a:solidFill>
                <a:latin typeface="Arial" panose="020B0604020202020204" pitchFamily="34" charset="0"/>
                <a:cs typeface="Arial" panose="020B0604020202020204" pitchFamily="34" charset="0"/>
              </a:rPr>
              <a:t>Sense of Community</a:t>
            </a:r>
          </a:p>
          <a:p>
            <a:pPr lvl="0"/>
            <a:endParaRPr lang="en-US" dirty="0">
              <a:solidFill>
                <a:srgbClr val="435363"/>
              </a:solidFill>
            </a:endParaRPr>
          </a:p>
          <a:p>
            <a:pPr lvl="0"/>
            <a:endParaRPr lang="en-US" dirty="0"/>
          </a:p>
        </p:txBody>
      </p:sp>
      <p:sp>
        <p:nvSpPr>
          <p:cNvPr id="9" name="TextBox 8">
            <a:extLst>
              <a:ext uri="{FF2B5EF4-FFF2-40B4-BE49-F238E27FC236}">
                <a16:creationId xmlns:a16="http://schemas.microsoft.com/office/drawing/2014/main" id="{49A0E95F-E0D1-4A91-8531-2802B9421578}"/>
              </a:ext>
            </a:extLst>
          </p:cNvPr>
          <p:cNvSpPr txBox="1"/>
          <p:nvPr/>
        </p:nvSpPr>
        <p:spPr>
          <a:xfrm>
            <a:off x="0" y="478888"/>
            <a:ext cx="808474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Purpose and Benefit of the HOA</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0019"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188045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C7BC46-C105-47FF-8D05-17D65A851F1D}"/>
              </a:ext>
            </a:extLst>
          </p:cNvPr>
          <p:cNvSpPr txBox="1"/>
          <p:nvPr/>
        </p:nvSpPr>
        <p:spPr>
          <a:xfrm>
            <a:off x="1368507" y="802293"/>
            <a:ext cx="6985417" cy="6417141"/>
          </a:xfrm>
          <a:prstGeom prst="rect">
            <a:avLst/>
          </a:prstGeom>
          <a:noFill/>
        </p:spPr>
        <p:txBody>
          <a:bodyPr wrap="square" rtlCol="0">
            <a:spAutoFit/>
          </a:bodyPr>
          <a:lstStyle/>
          <a:p>
            <a:r>
              <a:rPr lang="en-US" sz="1400" b="1" i="1" cap="small" dirty="0">
                <a:solidFill>
                  <a:srgbClr val="435363"/>
                </a:solidFill>
                <a:latin typeface="Arial" panose="020B0604020202020204" pitchFamily="34" charset="0"/>
                <a:cs typeface="Arial" panose="020B0604020202020204" pitchFamily="34" charset="0"/>
              </a:rPr>
              <a:t>Who Is The Developer?</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Plans the layout and design elements </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Installs infrastructure</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Forms the Association</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Works with legal counsel to create governing rules and guidelines</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Deficit funds the association</a:t>
            </a:r>
            <a:endParaRPr lang="en-US" sz="1200" cap="small" dirty="0">
              <a:solidFill>
                <a:srgbClr val="435363"/>
              </a:solidFill>
              <a:latin typeface="Arial" panose="020B0604020202020204" pitchFamily="34" charset="0"/>
              <a:cs typeface="Arial" panose="020B0604020202020204" pitchFamily="34" charset="0"/>
            </a:endParaRPr>
          </a:p>
          <a:p>
            <a:endParaRPr lang="en-US" sz="1200" cap="small" dirty="0">
              <a:solidFill>
                <a:srgbClr val="435363"/>
              </a:solidFill>
              <a:latin typeface="Arial" panose="020B0604020202020204" pitchFamily="34" charset="0"/>
              <a:cs typeface="Arial" panose="020B0604020202020204" pitchFamily="34" charset="0"/>
            </a:endParaRPr>
          </a:p>
          <a:p>
            <a:r>
              <a:rPr lang="en-US" sz="1400" b="1" i="1" cap="small" dirty="0">
                <a:solidFill>
                  <a:srgbClr val="435363"/>
                </a:solidFill>
                <a:latin typeface="Arial" panose="020B0604020202020204" pitchFamily="34" charset="0"/>
                <a:cs typeface="Arial" panose="020B0604020202020204" pitchFamily="34" charset="0"/>
              </a:rPr>
              <a:t>Who Is On The Board And What Is Their Role?</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Representatives of the Development Team</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Approval of budgets &amp; contracts</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Determines assessment rates</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Establishes committees</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Initially serves as the ACC</a:t>
            </a:r>
          </a:p>
          <a:p>
            <a:pPr marL="171450" indent="-171450" eaLnBrk="0" hangingPunct="0">
              <a:spcBef>
                <a:spcPts val="600"/>
              </a:spcBef>
              <a:buSzPct val="70000"/>
              <a:buFont typeface="Arial" panose="020B0604020202020204" pitchFamily="34" charset="0"/>
              <a:buChar char="•"/>
              <a:defRPr/>
            </a:pPr>
            <a:endParaRPr lang="en-US" sz="1200" cap="small" dirty="0">
              <a:solidFill>
                <a:srgbClr val="435363"/>
              </a:solidFill>
              <a:latin typeface="Arial" panose="020B0604020202020204" pitchFamily="34" charset="0"/>
              <a:cs typeface="Arial" panose="020B0604020202020204" pitchFamily="34" charset="0"/>
            </a:endParaRPr>
          </a:p>
          <a:p>
            <a:r>
              <a:rPr lang="en-US" sz="1400" b="1" i="1" cap="small" dirty="0">
                <a:solidFill>
                  <a:srgbClr val="435363"/>
                </a:solidFill>
                <a:latin typeface="Arial" panose="020B0604020202020204" pitchFamily="34" charset="0"/>
                <a:cs typeface="Arial" panose="020B0604020202020204" pitchFamily="34" charset="0"/>
              </a:rPr>
              <a:t>What Is The Management Company’s Role?</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Provide information, training, and leadership on the Association’s operations to the Board and the community at large</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Resident liaison</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Accounts payable &amp; receivable</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Budget preparation for Board approval</a:t>
            </a:r>
          </a:p>
          <a:p>
            <a:pPr marL="171450" indent="-171450" eaLnBrk="0" hangingPunct="0">
              <a:spcBef>
                <a:spcPts val="600"/>
              </a:spcBef>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Meeting facilitation</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Coordination with vendors</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CC&amp;R enforcement</a:t>
            </a:r>
          </a:p>
          <a:p>
            <a:pPr marL="171450" indent="-171450" eaLnBrk="0" hangingPunct="0">
              <a:spcBef>
                <a:spcPts val="600"/>
              </a:spcBef>
              <a:buClr>
                <a:schemeClr val="accent1"/>
              </a:buClr>
              <a:buSzPct val="70000"/>
              <a:buFont typeface="Arial" panose="020B0604020202020204" pitchFamily="34" charset="0"/>
              <a:buChar char="•"/>
              <a:defRPr/>
            </a:pPr>
            <a:r>
              <a:rPr lang="en-US" sz="1200" dirty="0">
                <a:solidFill>
                  <a:srgbClr val="435363"/>
                </a:solidFill>
                <a:latin typeface="Arial" panose="020B0604020202020204" pitchFamily="34" charset="0"/>
                <a:cs typeface="Arial" panose="020B0604020202020204" pitchFamily="34" charset="0"/>
              </a:rPr>
              <a:t>Stay informed of legislative changes and industry advances</a:t>
            </a:r>
            <a:endParaRPr lang="en-US" sz="1200" cap="small" dirty="0">
              <a:solidFill>
                <a:srgbClr val="435363"/>
              </a:solidFill>
              <a:latin typeface="Arial" panose="020B0604020202020204" pitchFamily="34" charset="0"/>
              <a:cs typeface="Arial" panose="020B0604020202020204" pitchFamily="34" charset="0"/>
            </a:endParaRPr>
          </a:p>
          <a:p>
            <a:endParaRPr lang="en-US" sz="1200" dirty="0"/>
          </a:p>
          <a:p>
            <a:pPr lvl="0"/>
            <a:endParaRPr lang="en-US" sz="1200" dirty="0"/>
          </a:p>
        </p:txBody>
      </p:sp>
      <p:sp>
        <p:nvSpPr>
          <p:cNvPr id="9" name="TextBox 8">
            <a:extLst>
              <a:ext uri="{FF2B5EF4-FFF2-40B4-BE49-F238E27FC236}">
                <a16:creationId xmlns:a16="http://schemas.microsoft.com/office/drawing/2014/main" id="{49A0E95F-E0D1-4A91-8531-2802B9421578}"/>
              </a:ext>
            </a:extLst>
          </p:cNvPr>
          <p:cNvSpPr txBox="1"/>
          <p:nvPr/>
        </p:nvSpPr>
        <p:spPr>
          <a:xfrm>
            <a:off x="0" y="217518"/>
            <a:ext cx="4483429" cy="584775"/>
          </a:xfrm>
          <a:prstGeom prst="rect">
            <a:avLst/>
          </a:prstGeom>
          <a:solidFill>
            <a:srgbClr val="AC6C0F"/>
          </a:solid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Who does what?</a:t>
            </a:r>
          </a:p>
        </p:txBody>
      </p:sp>
      <p:sp>
        <p:nvSpPr>
          <p:cNvPr id="10" name="Rectangle 9">
            <a:extLst>
              <a:ext uri="{FF2B5EF4-FFF2-40B4-BE49-F238E27FC236}">
                <a16:creationId xmlns:a16="http://schemas.microsoft.com/office/drawing/2014/main" id="{F91DBD18-2B65-4FDC-BD4B-2F9397E1B946}"/>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1C777AF7-6772-4CA4-B10C-36D1EA3C2E46}"/>
              </a:ext>
            </a:extLst>
          </p:cNvPr>
          <p:cNvGraphicFramePr>
            <a:graphicFrameLocks noChangeAspect="1"/>
          </p:cNvGraphicFramePr>
          <p:nvPr>
            <p:extLst>
              <p:ext uri="{D42A27DB-BD31-4B8C-83A1-F6EECF244321}">
                <p14:modId xmlns:p14="http://schemas.microsoft.com/office/powerpoint/2010/main" val="4017824008"/>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41040"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9BABF074-D554-44FD-A1DD-DF7D757066CA}"/>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3" name="TextBox 12">
            <a:extLst>
              <a:ext uri="{FF2B5EF4-FFF2-40B4-BE49-F238E27FC236}">
                <a16:creationId xmlns:a16="http://schemas.microsoft.com/office/drawing/2014/main" id="{4AB7A1CC-9775-46C8-B99E-DC809EDF6FFE}"/>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6387461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451EB8-334A-4F17-B8D5-74687D626AF5}"/>
              </a:ext>
            </a:extLst>
          </p:cNvPr>
          <p:cNvSpPr txBox="1"/>
          <p:nvPr/>
        </p:nvSpPr>
        <p:spPr>
          <a:xfrm>
            <a:off x="1" y="341148"/>
            <a:ext cx="8642958"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Wolf Ranch Governing Documents</a:t>
            </a:r>
          </a:p>
        </p:txBody>
      </p:sp>
      <p:sp>
        <p:nvSpPr>
          <p:cNvPr id="19" name="TextBox 18">
            <a:extLst>
              <a:ext uri="{FF2B5EF4-FFF2-40B4-BE49-F238E27FC236}">
                <a16:creationId xmlns:a16="http://schemas.microsoft.com/office/drawing/2014/main" id="{2E1D5E6D-BE16-4ED7-B492-2E44211F8F97}"/>
              </a:ext>
            </a:extLst>
          </p:cNvPr>
          <p:cNvSpPr txBox="1"/>
          <p:nvPr/>
        </p:nvSpPr>
        <p:spPr>
          <a:xfrm>
            <a:off x="2010676" y="2983294"/>
            <a:ext cx="8196146"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Local, State and Federal Laws </a:t>
            </a:r>
          </a:p>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Declaration of Covenants, Conditions &amp; Restrictions (CC&amp;R’s)</a:t>
            </a:r>
          </a:p>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Benefitted Area Covenants</a:t>
            </a:r>
          </a:p>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Architectural Guidelines</a:t>
            </a:r>
          </a:p>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Bylaws</a:t>
            </a:r>
          </a:p>
          <a:p>
            <a:pPr marL="285750" indent="-285750">
              <a:buFont typeface="Arial" panose="020B0604020202020204" pitchFamily="34" charset="0"/>
              <a:buChar char="•"/>
            </a:pPr>
            <a:r>
              <a:rPr lang="en-US" sz="3200" dirty="0">
                <a:solidFill>
                  <a:srgbClr val="435363"/>
                </a:solidFill>
                <a:latin typeface="Arial" panose="020B0604020202020204" pitchFamily="34" charset="0"/>
                <a:cs typeface="Arial" panose="020B0604020202020204" pitchFamily="34" charset="0"/>
              </a:rPr>
              <a:t>Rules &amp; Regulations</a:t>
            </a:r>
          </a:p>
          <a:p>
            <a:endParaRPr lang="en-US" dirty="0"/>
          </a:p>
        </p:txBody>
      </p:sp>
      <p:sp>
        <p:nvSpPr>
          <p:cNvPr id="9" name="TextBox 8">
            <a:extLst>
              <a:ext uri="{FF2B5EF4-FFF2-40B4-BE49-F238E27FC236}">
                <a16:creationId xmlns:a16="http://schemas.microsoft.com/office/drawing/2014/main" id="{CD5F9B57-3FC6-46BF-9C3C-05EFF3442D90}"/>
              </a:ext>
            </a:extLst>
          </p:cNvPr>
          <p:cNvSpPr txBox="1"/>
          <p:nvPr/>
        </p:nvSpPr>
        <p:spPr>
          <a:xfrm>
            <a:off x="604007" y="1789092"/>
            <a:ext cx="10297801" cy="1077218"/>
          </a:xfrm>
          <a:prstGeom prst="rect">
            <a:avLst/>
          </a:prstGeom>
          <a:noFill/>
        </p:spPr>
        <p:txBody>
          <a:bodyPr wrap="square" rtlCol="0">
            <a:spAutoFit/>
          </a:bodyPr>
          <a:lstStyle/>
          <a:p>
            <a:r>
              <a:rPr lang="en-US" sz="3200" dirty="0">
                <a:solidFill>
                  <a:srgbClr val="435363"/>
                </a:solidFill>
                <a:latin typeface="Arial" panose="020B0604020202020204" pitchFamily="34" charset="0"/>
                <a:cs typeface="Arial" panose="020B0604020202020204" pitchFamily="34" charset="0"/>
              </a:rPr>
              <a:t>The HOA is also responsible to ensure the association and its members are in compliance with the following: </a:t>
            </a:r>
          </a:p>
        </p:txBody>
      </p:sp>
      <p:sp>
        <p:nvSpPr>
          <p:cNvPr id="10" name="Rectangle 9">
            <a:extLst>
              <a:ext uri="{FF2B5EF4-FFF2-40B4-BE49-F238E27FC236}">
                <a16:creationId xmlns:a16="http://schemas.microsoft.com/office/drawing/2014/main" id="{319258AC-641D-4024-A16B-F64488ADFABA}"/>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a:extLst>
              <a:ext uri="{FF2B5EF4-FFF2-40B4-BE49-F238E27FC236}">
                <a16:creationId xmlns:a16="http://schemas.microsoft.com/office/drawing/2014/main" id="{389B4BBF-A056-49FA-AEB6-88184855CEC7}"/>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13457" name="CorelDRAW" r:id="rId3" imgW="639405" imgH="428220" progId="CorelDRAW.Graphic.9">
                  <p:embed/>
                </p:oleObj>
              </mc:Choice>
              <mc:Fallback>
                <p:oleObj name="CorelDRAW" r:id="rId3"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4"/>
                      <a:stretch>
                        <a:fillRect/>
                      </a:stretch>
                    </p:blipFill>
                    <p:spPr>
                      <a:xfrm>
                        <a:off x="11393488" y="217518"/>
                        <a:ext cx="564032" cy="377887"/>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8F89C089-43D9-41FA-9546-B5AF35166CB8}"/>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7" name="TextBox 16">
            <a:extLst>
              <a:ext uri="{FF2B5EF4-FFF2-40B4-BE49-F238E27FC236}">
                <a16:creationId xmlns:a16="http://schemas.microsoft.com/office/drawing/2014/main" id="{16B898C5-AADB-4DD1-8C77-3DD05776D109}"/>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871843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animEffect transition="in" filter="fade">
                                      <p:cBhvr>
                                        <p:cTn id="7" dur="1000"/>
                                        <p:tgtEl>
                                          <p:spTgt spid="19">
                                            <p:txEl>
                                              <p:pRg st="3" end="3"/>
                                            </p:txEl>
                                          </p:spTgt>
                                        </p:tgtEl>
                                      </p:cBhvr>
                                    </p:animEffect>
                                    <p:anim calcmode="lin" valueType="num">
                                      <p:cBhvr>
                                        <p:cTn id="8"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1000"/>
                                        <p:tgtEl>
                                          <p:spTgt spid="19">
                                            <p:txEl>
                                              <p:pRg st="0" end="0"/>
                                            </p:txEl>
                                          </p:spTgt>
                                        </p:tgtEl>
                                      </p:cBhvr>
                                    </p:animEffect>
                                    <p:anim calcmode="lin" valueType="num">
                                      <p:cBhvr>
                                        <p:cTn id="1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1000"/>
                                        <p:tgtEl>
                                          <p:spTgt spid="19">
                                            <p:txEl>
                                              <p:pRg st="1" end="1"/>
                                            </p:txEl>
                                          </p:spTgt>
                                        </p:tgtEl>
                                      </p:cBhvr>
                                    </p:animEffect>
                                    <p:anim calcmode="lin" valueType="num">
                                      <p:cBhvr>
                                        <p:cTn id="22"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fade">
                                      <p:cBhvr>
                                        <p:cTn id="28" dur="1000"/>
                                        <p:tgtEl>
                                          <p:spTgt spid="19">
                                            <p:txEl>
                                              <p:pRg st="2" end="2"/>
                                            </p:txEl>
                                          </p:spTgt>
                                        </p:tgtEl>
                                      </p:cBhvr>
                                    </p:animEffect>
                                    <p:anim calcmode="lin" valueType="num">
                                      <p:cBhvr>
                                        <p:cTn id="29"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fade">
                                      <p:cBhvr>
                                        <p:cTn id="35" dur="1000"/>
                                        <p:tgtEl>
                                          <p:spTgt spid="19">
                                            <p:txEl>
                                              <p:pRg st="4" end="4"/>
                                            </p:txEl>
                                          </p:spTgt>
                                        </p:tgtEl>
                                      </p:cBhvr>
                                    </p:animEffect>
                                    <p:anim calcmode="lin" valueType="num">
                                      <p:cBhvr>
                                        <p:cTn id="36"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Effect transition="in" filter="fade">
                                      <p:cBhvr>
                                        <p:cTn id="42" dur="1000"/>
                                        <p:tgtEl>
                                          <p:spTgt spid="19">
                                            <p:txEl>
                                              <p:pRg st="5" end="5"/>
                                            </p:txEl>
                                          </p:spTgt>
                                        </p:tgtEl>
                                      </p:cBhvr>
                                    </p:animEffect>
                                    <p:anim calcmode="lin" valueType="num">
                                      <p:cBhvr>
                                        <p:cTn id="43"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451EB8-334A-4F17-B8D5-74687D626AF5}"/>
              </a:ext>
            </a:extLst>
          </p:cNvPr>
          <p:cNvSpPr txBox="1"/>
          <p:nvPr/>
        </p:nvSpPr>
        <p:spPr>
          <a:xfrm>
            <a:off x="1" y="341148"/>
            <a:ext cx="4180114"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Community Rules</a:t>
            </a:r>
          </a:p>
        </p:txBody>
      </p:sp>
      <p:sp>
        <p:nvSpPr>
          <p:cNvPr id="11" name="TextBox 10">
            <a:extLst>
              <a:ext uri="{FF2B5EF4-FFF2-40B4-BE49-F238E27FC236}">
                <a16:creationId xmlns:a16="http://schemas.microsoft.com/office/drawing/2014/main" id="{DC2D6DFF-3531-44CB-A345-6A88117485A4}"/>
              </a:ext>
            </a:extLst>
          </p:cNvPr>
          <p:cNvSpPr txBox="1"/>
          <p:nvPr/>
        </p:nvSpPr>
        <p:spPr>
          <a:xfrm>
            <a:off x="0" y="1013221"/>
            <a:ext cx="4263245" cy="600164"/>
          </a:xfrm>
          <a:prstGeom prst="rect">
            <a:avLst/>
          </a:prstGeom>
          <a:noFill/>
        </p:spPr>
        <p:txBody>
          <a:bodyPr wrap="square" rtlCol="0">
            <a:spAutoFit/>
          </a:bodyPr>
          <a:lstStyle/>
          <a:p>
            <a:pPr algn="r"/>
            <a:r>
              <a:rPr lang="en-US" sz="3300" dirty="0">
                <a:solidFill>
                  <a:srgbClr val="AC6C0F"/>
                </a:solidFill>
                <a:latin typeface="Arial" panose="020B0604020202020204" pitchFamily="34" charset="0"/>
                <a:cs typeface="Arial" panose="020B0604020202020204" pitchFamily="34" charset="0"/>
              </a:rPr>
              <a:t>Compliance</a:t>
            </a:r>
          </a:p>
        </p:txBody>
      </p:sp>
      <p:sp>
        <p:nvSpPr>
          <p:cNvPr id="18" name="TextBox 17">
            <a:extLst>
              <a:ext uri="{FF2B5EF4-FFF2-40B4-BE49-F238E27FC236}">
                <a16:creationId xmlns:a16="http://schemas.microsoft.com/office/drawing/2014/main" id="{E9CA7528-D086-415C-A0A9-D784343D3920}"/>
              </a:ext>
            </a:extLst>
          </p:cNvPr>
          <p:cNvSpPr txBox="1"/>
          <p:nvPr/>
        </p:nvSpPr>
        <p:spPr>
          <a:xfrm>
            <a:off x="797504" y="1529409"/>
            <a:ext cx="11258578" cy="523220"/>
          </a:xfrm>
          <a:prstGeom prst="rect">
            <a:avLst/>
          </a:prstGeom>
          <a:noFill/>
        </p:spPr>
        <p:txBody>
          <a:bodyPr wrap="square" rtlCol="0">
            <a:spAutoFit/>
          </a:bodyPr>
          <a:lstStyle/>
          <a:p>
            <a:r>
              <a:rPr lang="en-US" sz="2800" dirty="0">
                <a:solidFill>
                  <a:srgbClr val="435363"/>
                </a:solidFill>
                <a:latin typeface="Arial" panose="020B0604020202020204" pitchFamily="34" charset="0"/>
                <a:cs typeface="Arial" panose="020B0604020202020204" pitchFamily="34" charset="0"/>
              </a:rPr>
              <a:t>keep this from happening…</a:t>
            </a:r>
          </a:p>
        </p:txBody>
      </p:sp>
      <p:pic>
        <p:nvPicPr>
          <p:cNvPr id="5" name="Picture 4">
            <a:extLst>
              <a:ext uri="{FF2B5EF4-FFF2-40B4-BE49-F238E27FC236}">
                <a16:creationId xmlns:a16="http://schemas.microsoft.com/office/drawing/2014/main" id="{2B4DBC9D-EB7B-45E9-AE06-5F256BA6EA89}"/>
              </a:ext>
            </a:extLst>
          </p:cNvPr>
          <p:cNvPicPr>
            <a:picLocks noChangeAspect="1"/>
          </p:cNvPicPr>
          <p:nvPr/>
        </p:nvPicPr>
        <p:blipFill>
          <a:blip r:embed="rId3"/>
          <a:stretch>
            <a:fillRect/>
          </a:stretch>
        </p:blipFill>
        <p:spPr>
          <a:xfrm>
            <a:off x="5342018" y="341148"/>
            <a:ext cx="5785948" cy="3306256"/>
          </a:xfrm>
          <a:prstGeom prst="rect">
            <a:avLst/>
          </a:prstGeom>
        </p:spPr>
      </p:pic>
      <p:pic>
        <p:nvPicPr>
          <p:cNvPr id="16" name="Picture 15">
            <a:extLst>
              <a:ext uri="{FF2B5EF4-FFF2-40B4-BE49-F238E27FC236}">
                <a16:creationId xmlns:a16="http://schemas.microsoft.com/office/drawing/2014/main" id="{97313822-57F2-436E-88A5-8B79C594017B}"/>
              </a:ext>
            </a:extLst>
          </p:cNvPr>
          <p:cNvPicPr>
            <a:picLocks noChangeAspect="1"/>
          </p:cNvPicPr>
          <p:nvPr/>
        </p:nvPicPr>
        <p:blipFill>
          <a:blip r:embed="rId4"/>
          <a:stretch>
            <a:fillRect/>
          </a:stretch>
        </p:blipFill>
        <p:spPr>
          <a:xfrm>
            <a:off x="257923" y="2286496"/>
            <a:ext cx="5623676" cy="3988887"/>
          </a:xfrm>
          <a:prstGeom prst="rect">
            <a:avLst/>
          </a:prstGeom>
        </p:spPr>
      </p:pic>
      <p:pic>
        <p:nvPicPr>
          <p:cNvPr id="10" name="Picture 9">
            <a:extLst>
              <a:ext uri="{FF2B5EF4-FFF2-40B4-BE49-F238E27FC236}">
                <a16:creationId xmlns:a16="http://schemas.microsoft.com/office/drawing/2014/main" id="{FB02AEDF-8431-4360-8B57-CED14128CCF3}"/>
              </a:ext>
            </a:extLst>
          </p:cNvPr>
          <p:cNvPicPr>
            <a:picLocks noChangeAspect="1"/>
          </p:cNvPicPr>
          <p:nvPr/>
        </p:nvPicPr>
        <p:blipFill>
          <a:blip r:embed="rId5"/>
          <a:stretch>
            <a:fillRect/>
          </a:stretch>
        </p:blipFill>
        <p:spPr>
          <a:xfrm>
            <a:off x="3474751" y="2129573"/>
            <a:ext cx="7272563" cy="4577045"/>
          </a:xfrm>
          <a:prstGeom prst="rect">
            <a:avLst/>
          </a:prstGeom>
        </p:spPr>
      </p:pic>
      <p:pic>
        <p:nvPicPr>
          <p:cNvPr id="6" name="Picture 5">
            <a:extLst>
              <a:ext uri="{FF2B5EF4-FFF2-40B4-BE49-F238E27FC236}">
                <a16:creationId xmlns:a16="http://schemas.microsoft.com/office/drawing/2014/main" id="{71D9FDA1-443D-42D1-90C2-08B36A2AC48B}"/>
              </a:ext>
            </a:extLst>
          </p:cNvPr>
          <p:cNvPicPr>
            <a:picLocks noChangeAspect="1"/>
          </p:cNvPicPr>
          <p:nvPr/>
        </p:nvPicPr>
        <p:blipFill>
          <a:blip r:embed="rId6"/>
          <a:stretch>
            <a:fillRect/>
          </a:stretch>
        </p:blipFill>
        <p:spPr>
          <a:xfrm>
            <a:off x="2666689" y="2006145"/>
            <a:ext cx="6163411" cy="4772780"/>
          </a:xfrm>
          <a:prstGeom prst="rect">
            <a:avLst/>
          </a:prstGeom>
        </p:spPr>
      </p:pic>
      <p:sp>
        <p:nvSpPr>
          <p:cNvPr id="13" name="Rectangle 12">
            <a:extLst>
              <a:ext uri="{FF2B5EF4-FFF2-40B4-BE49-F238E27FC236}">
                <a16:creationId xmlns:a16="http://schemas.microsoft.com/office/drawing/2014/main" id="{9DB3E099-9A36-4ADD-9B8B-0CEF49D7A864}"/>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2BD3D606-8D12-433B-94BC-08A98F37A77B}"/>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20593" name="CorelDRAW" r:id="rId7" imgW="639405" imgH="428220" progId="CorelDRAW.Graphic.9">
                  <p:embed/>
                </p:oleObj>
              </mc:Choice>
              <mc:Fallback>
                <p:oleObj name="CorelDRAW" r:id="rId7"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8"/>
                      <a:stretch>
                        <a:fillRect/>
                      </a:stretch>
                    </p:blipFill>
                    <p:spPr>
                      <a:xfrm>
                        <a:off x="11393488" y="217518"/>
                        <a:ext cx="564032" cy="377887"/>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A46E82DA-1AB4-425C-A707-42D5F8E5E2A8}"/>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20" name="TextBox 19">
            <a:extLst>
              <a:ext uri="{FF2B5EF4-FFF2-40B4-BE49-F238E27FC236}">
                <a16:creationId xmlns:a16="http://schemas.microsoft.com/office/drawing/2014/main" id="{4E493FFA-DBB3-4F72-AD6F-FF3861D61E92}"/>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114805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451EB8-334A-4F17-B8D5-74687D626AF5}"/>
              </a:ext>
            </a:extLst>
          </p:cNvPr>
          <p:cNvSpPr txBox="1"/>
          <p:nvPr/>
        </p:nvSpPr>
        <p:spPr>
          <a:xfrm>
            <a:off x="0" y="341148"/>
            <a:ext cx="7189939" cy="646331"/>
          </a:xfrm>
          <a:prstGeom prst="rect">
            <a:avLst/>
          </a:prstGeom>
          <a:solidFill>
            <a:srgbClr val="AC6C0F"/>
          </a:solid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Architectural Requirements</a:t>
            </a:r>
          </a:p>
        </p:txBody>
      </p:sp>
      <p:sp>
        <p:nvSpPr>
          <p:cNvPr id="17" name="TextBox 16">
            <a:extLst>
              <a:ext uri="{FF2B5EF4-FFF2-40B4-BE49-F238E27FC236}">
                <a16:creationId xmlns:a16="http://schemas.microsoft.com/office/drawing/2014/main" id="{02FEDEB7-2C19-41D0-A237-8FC57DB29850}"/>
              </a:ext>
            </a:extLst>
          </p:cNvPr>
          <p:cNvSpPr txBox="1"/>
          <p:nvPr/>
        </p:nvSpPr>
        <p:spPr>
          <a:xfrm>
            <a:off x="1249169" y="1739408"/>
            <a:ext cx="8509125" cy="4031873"/>
          </a:xfrm>
          <a:prstGeom prst="rect">
            <a:avLst/>
          </a:prstGeom>
          <a:noFill/>
        </p:spPr>
        <p:txBody>
          <a:bodyPr wrap="square" rtlCol="0">
            <a:spAutoFit/>
          </a:bodyPr>
          <a:lstStyle/>
          <a:p>
            <a:r>
              <a:rPr lang="en-US" sz="3200" b="1" dirty="0">
                <a:solidFill>
                  <a:srgbClr val="435363"/>
                </a:solidFill>
                <a:latin typeface="Arial" panose="020B0604020202020204" pitchFamily="34" charset="0"/>
                <a:cs typeface="Arial" panose="020B0604020202020204" pitchFamily="34" charset="0"/>
              </a:rPr>
              <a:t>Architectural Improvements - </a:t>
            </a:r>
          </a:p>
          <a:p>
            <a:r>
              <a:rPr lang="en-US" sz="3200" dirty="0">
                <a:solidFill>
                  <a:srgbClr val="435363"/>
                </a:solidFill>
                <a:latin typeface="Arial" panose="020B0604020202020204" pitchFamily="34" charset="0"/>
                <a:cs typeface="Arial" panose="020B0604020202020204" pitchFamily="34" charset="0"/>
              </a:rPr>
              <a:t>Any change, addition, alteration, or modification of any kind to the exterior of the home or on the lot requires the submittal of an ACC Application and approval in writing before installation. ACC applications are available at </a:t>
            </a:r>
            <a:r>
              <a:rPr lang="en-US" sz="3200" dirty="0">
                <a:solidFill>
                  <a:srgbClr val="435363"/>
                </a:solidFill>
                <a:latin typeface="Arial" panose="020B0604020202020204" pitchFamily="34" charset="0"/>
                <a:cs typeface="Arial" panose="020B0604020202020204" pitchFamily="34" charset="0"/>
                <a:hlinkClick r:id="rId3"/>
              </a:rPr>
              <a:t>www.wolfranchhoa.com</a:t>
            </a:r>
            <a:endParaRPr lang="en-US" sz="3200" dirty="0">
              <a:solidFill>
                <a:srgbClr val="435363"/>
              </a:solidFill>
              <a:latin typeface="Arial" panose="020B0604020202020204" pitchFamily="34" charset="0"/>
              <a:cs typeface="Arial" panose="020B0604020202020204" pitchFamily="34" charset="0"/>
            </a:endParaRPr>
          </a:p>
          <a:p>
            <a:endParaRPr lang="en-US" sz="3200" dirty="0">
              <a:solidFill>
                <a:srgbClr val="435363"/>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3865E17-C685-4A2D-83EB-330A39202914}"/>
              </a:ext>
            </a:extLst>
          </p:cNvPr>
          <p:cNvSpPr/>
          <p:nvPr/>
        </p:nvSpPr>
        <p:spPr>
          <a:xfrm>
            <a:off x="11238521" y="3246"/>
            <a:ext cx="953479" cy="6854754"/>
          </a:xfrm>
          <a:prstGeom prst="rect">
            <a:avLst/>
          </a:prstGeom>
          <a:solidFill>
            <a:srgbClr val="435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ED0CF35F-0CAC-4C9C-8F1B-C2D57728A377}"/>
              </a:ext>
            </a:extLst>
          </p:cNvPr>
          <p:cNvGraphicFramePr>
            <a:graphicFrameLocks noChangeAspect="1"/>
          </p:cNvGraphicFramePr>
          <p:nvPr>
            <p:extLst>
              <p:ext uri="{D42A27DB-BD31-4B8C-83A1-F6EECF244321}">
                <p14:modId xmlns:p14="http://schemas.microsoft.com/office/powerpoint/2010/main" val="432299783"/>
              </p:ext>
            </p:extLst>
          </p:nvPr>
        </p:nvGraphicFramePr>
        <p:xfrm>
          <a:off x="11393488" y="217518"/>
          <a:ext cx="564032" cy="377887"/>
        </p:xfrm>
        <a:graphic>
          <a:graphicData uri="http://schemas.openxmlformats.org/presentationml/2006/ole">
            <mc:AlternateContent xmlns:mc="http://schemas.openxmlformats.org/markup-compatibility/2006">
              <mc:Choice xmlns:v="urn:schemas-microsoft-com:vml" Requires="v">
                <p:oleObj spid="_x0000_s32870" name="CorelDRAW" r:id="rId4" imgW="639405" imgH="428220" progId="CorelDRAW.Graphic.9">
                  <p:embed/>
                </p:oleObj>
              </mc:Choice>
              <mc:Fallback>
                <p:oleObj name="CorelDRAW" r:id="rId4" imgW="639405" imgH="428220" progId="CorelDRAW.Graphic.9">
                  <p:embed/>
                  <p:pic>
                    <p:nvPicPr>
                      <p:cNvPr id="11" name="Object 10">
                        <a:extLst>
                          <a:ext uri="{FF2B5EF4-FFF2-40B4-BE49-F238E27FC236}">
                            <a16:creationId xmlns:a16="http://schemas.microsoft.com/office/drawing/2014/main" id="{1C777AF7-6772-4CA4-B10C-36D1EA3C2E46}"/>
                          </a:ext>
                        </a:extLst>
                      </p:cNvPr>
                      <p:cNvPicPr/>
                      <p:nvPr/>
                    </p:nvPicPr>
                    <p:blipFill>
                      <a:blip r:embed="rId5"/>
                      <a:stretch>
                        <a:fillRect/>
                      </a:stretch>
                    </p:blipFill>
                    <p:spPr>
                      <a:xfrm>
                        <a:off x="11393488" y="217518"/>
                        <a:ext cx="564032" cy="37788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5439A72-5FB5-4F14-AD46-A41444CD1961}"/>
              </a:ext>
            </a:extLst>
          </p:cNvPr>
          <p:cNvSpPr txBox="1"/>
          <p:nvPr/>
        </p:nvSpPr>
        <p:spPr>
          <a:xfrm>
            <a:off x="11238521" y="6004179"/>
            <a:ext cx="695057"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Live</a:t>
            </a:r>
            <a:r>
              <a:rPr lang="en-US" sz="2400" b="1" dirty="0">
                <a:solidFill>
                  <a:srgbClr val="60778E"/>
                </a:solidFill>
                <a:latin typeface="Browallia New" panose="020B0604020202020204" pitchFamily="34" charset="-34"/>
                <a:cs typeface="Browallia New" panose="020B0604020202020204" pitchFamily="34" charset="-34"/>
              </a:rPr>
              <a:t> </a:t>
            </a:r>
          </a:p>
        </p:txBody>
      </p:sp>
      <p:sp>
        <p:nvSpPr>
          <p:cNvPr id="16" name="TextBox 15">
            <a:extLst>
              <a:ext uri="{FF2B5EF4-FFF2-40B4-BE49-F238E27FC236}">
                <a16:creationId xmlns:a16="http://schemas.microsoft.com/office/drawing/2014/main" id="{819E8438-1A94-47A9-9E42-6C8DC25898E2}"/>
              </a:ext>
            </a:extLst>
          </p:cNvPr>
          <p:cNvSpPr txBox="1"/>
          <p:nvPr/>
        </p:nvSpPr>
        <p:spPr>
          <a:xfrm>
            <a:off x="11238521" y="6254061"/>
            <a:ext cx="973850" cy="523220"/>
          </a:xfrm>
          <a:prstGeom prst="rect">
            <a:avLst/>
          </a:prstGeom>
          <a:noFill/>
        </p:spPr>
        <p:txBody>
          <a:bodyPr wrap="square" rtlCol="0">
            <a:spAutoFit/>
          </a:bodyPr>
          <a:lstStyle/>
          <a:p>
            <a:r>
              <a:rPr lang="en-US" sz="2800" b="1" dirty="0">
                <a:solidFill>
                  <a:srgbClr val="788EA4"/>
                </a:solidFill>
                <a:latin typeface="Browallia New" panose="020B0604020202020204" pitchFamily="34" charset="-34"/>
                <a:cs typeface="Browallia New" panose="020B0604020202020204" pitchFamily="34" charset="-34"/>
              </a:rPr>
              <a:t>Smart</a:t>
            </a:r>
            <a:endParaRPr lang="en-US" sz="2800" b="1" dirty="0">
              <a:solidFill>
                <a:srgbClr val="60778E"/>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76194373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6040</TotalTime>
  <Words>1139</Words>
  <Application>Microsoft Office PowerPoint</Application>
  <PresentationFormat>Widescreen</PresentationFormat>
  <Paragraphs>273</Paragraphs>
  <Slides>26</Slides>
  <Notes>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26</vt:i4>
      </vt:variant>
    </vt:vector>
  </HeadingPairs>
  <TitlesOfParts>
    <vt:vector size="35" baseType="lpstr">
      <vt:lpstr>Arial</vt:lpstr>
      <vt:lpstr>Browallia New</vt:lpstr>
      <vt:lpstr>Calibri</vt:lpstr>
      <vt:lpstr>Calibri Light</vt:lpstr>
      <vt:lpstr>Palatino Linotype</vt:lpstr>
      <vt:lpstr>Office Theme</vt:lpstr>
      <vt:lpstr>1_Office Theme</vt:lpstr>
      <vt:lpstr>CorelDRAW</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Hillwood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Taylor</dc:creator>
  <cp:lastModifiedBy>Wendy Mueller</cp:lastModifiedBy>
  <cp:revision>267</cp:revision>
  <cp:lastPrinted>2019-01-02T19:49:46Z</cp:lastPrinted>
  <dcterms:created xsi:type="dcterms:W3CDTF">2018-06-11T21:07:52Z</dcterms:created>
  <dcterms:modified xsi:type="dcterms:W3CDTF">2020-01-16T19:11:17Z</dcterms:modified>
</cp:coreProperties>
</file>