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3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71" r:id="rId8"/>
    <p:sldId id="273" r:id="rId9"/>
    <p:sldId id="272" r:id="rId10"/>
    <p:sldId id="260" r:id="rId11"/>
    <p:sldId id="261" r:id="rId12"/>
    <p:sldId id="268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4" autoAdjust="0"/>
  </p:normalViewPr>
  <p:slideViewPr>
    <p:cSldViewPr snapToGrid="0" snapToObjects="1"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6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40529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400341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62220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432950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78739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8207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46856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6217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96327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4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85565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16628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7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7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3917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272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April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4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24" r:id="rId1"/>
    <p:sldLayoutId id="2147484725" r:id="rId2"/>
    <p:sldLayoutId id="2147484726" r:id="rId3"/>
    <p:sldLayoutId id="2147484727" r:id="rId4"/>
    <p:sldLayoutId id="2147484728" r:id="rId5"/>
    <p:sldLayoutId id="2147484729" r:id="rId6"/>
    <p:sldLayoutId id="2147484730" r:id="rId7"/>
    <p:sldLayoutId id="2147484731" r:id="rId8"/>
    <p:sldLayoutId id="2147484732" r:id="rId9"/>
    <p:sldLayoutId id="2147484733" r:id="rId10"/>
    <p:sldLayoutId id="2147484734" r:id="rId11"/>
    <p:sldLayoutId id="2147484735" r:id="rId12"/>
    <p:sldLayoutId id="2147484736" r:id="rId13"/>
    <p:sldLayoutId id="2147484737" r:id="rId14"/>
    <p:sldLayoutId id="2147484738" r:id="rId15"/>
    <p:sldLayoutId id="2147484739" r:id="rId16"/>
    <p:sldLayoutId id="2147484740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7">
            <a:extLst>
              <a:ext uri="{FF2B5EF4-FFF2-40B4-BE49-F238E27FC236}">
                <a16:creationId xmlns:a16="http://schemas.microsoft.com/office/drawing/2014/main" id="{4F57DB1C-6494-4CC4-A5E8-93195756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9">
            <a:extLst>
              <a:ext uri="{FF2B5EF4-FFF2-40B4-BE49-F238E27FC236}">
                <a16:creationId xmlns:a16="http://schemas.microsoft.com/office/drawing/2014/main" id="{FFFB778B-5206-4BB0-A468-327E71367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: Shape 11">
            <a:extLst>
              <a:ext uri="{FF2B5EF4-FFF2-40B4-BE49-F238E27FC236}">
                <a16:creationId xmlns:a16="http://schemas.microsoft.com/office/drawing/2014/main" id="{E6C0471D-BE03-4D81-BDB5-D510BC0D8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5034" y="-1"/>
            <a:ext cx="4078966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31" name="Straight Connector 13">
            <a:extLst>
              <a:ext uri="{FF2B5EF4-FFF2-40B4-BE49-F238E27FC236}">
                <a16:creationId xmlns:a16="http://schemas.microsoft.com/office/drawing/2014/main" id="{E5E836EB-03CD-4BA5-A751-21D2ACC2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090307" y="3483429"/>
            <a:ext cx="5053693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15">
            <a:extLst>
              <a:ext uri="{FF2B5EF4-FFF2-40B4-BE49-F238E27FC236}">
                <a16:creationId xmlns:a16="http://schemas.microsoft.com/office/drawing/2014/main" id="{22721A85-1EA4-4D87-97AB-0BB4AB78F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08607" y="0"/>
            <a:ext cx="645472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50989" y="1892300"/>
            <a:ext cx="3219742" cy="3073400"/>
          </a:xfrm>
        </p:spPr>
        <p:txBody>
          <a:bodyPr anchor="ctr">
            <a:normAutofit/>
          </a:bodyPr>
          <a:lstStyle/>
          <a:p>
            <a:pPr algn="l"/>
            <a:r>
              <a:rPr lang="en-US" sz="4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Spring </a:t>
            </a:r>
          </a:p>
          <a:p>
            <a:pPr algn="l"/>
            <a:r>
              <a:rPr lang="en-US" sz="4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Landscaping</a:t>
            </a:r>
          </a:p>
        </p:txBody>
      </p:sp>
      <p:sp>
        <p:nvSpPr>
          <p:cNvPr id="33" name="Isosceles Triangle 17">
            <a:extLst>
              <a:ext uri="{FF2B5EF4-FFF2-40B4-BE49-F238E27FC236}">
                <a16:creationId xmlns:a16="http://schemas.microsoft.com/office/drawing/2014/main" id="{A27691EB-14CF-4237-B5EB-C94B92677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12053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300" y="854529"/>
            <a:ext cx="4349749" cy="5148943"/>
          </a:xfrm>
        </p:spPr>
        <p:txBody>
          <a:bodyPr anchor="ctr">
            <a:normAutofit/>
          </a:bodyPr>
          <a:lstStyle/>
          <a:p>
            <a:r>
              <a:rPr lang="en-US" sz="5200" b="1" dirty="0">
                <a:solidFill>
                  <a:schemeClr val="accent4"/>
                </a:solidFill>
              </a:rPr>
              <a:t>WOLF RANCH</a:t>
            </a:r>
            <a:br>
              <a:rPr lang="en-US" sz="5200" b="1" dirty="0"/>
            </a:br>
            <a:r>
              <a:rPr lang="en-US" sz="5200" b="1" dirty="0"/>
              <a:t>HOA Meeting</a:t>
            </a:r>
            <a:br>
              <a:rPr lang="en-US" sz="5200" b="1"/>
            </a:br>
            <a:r>
              <a:rPr lang="en-US" sz="4800" b="1"/>
              <a:t>April 9, </a:t>
            </a:r>
            <a:r>
              <a:rPr lang="en-US" sz="4800" b="1" dirty="0"/>
              <a:t>2021</a:t>
            </a:r>
            <a:endParaRPr lang="en-US" sz="5200" b="1" dirty="0"/>
          </a:p>
        </p:txBody>
      </p:sp>
    </p:spTree>
    <p:extLst>
      <p:ext uri="{BB962C8B-B14F-4D97-AF65-F5344CB8AC3E}">
        <p14:creationId xmlns:p14="http://schemas.microsoft.com/office/powerpoint/2010/main" val="4188651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255" y="3270333"/>
            <a:ext cx="28575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32018" y="600277"/>
            <a:ext cx="3304572" cy="146315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PRE-EMERGENT</a:t>
            </a:r>
            <a:br>
              <a:rPr lang="en-US" sz="2400" b="1" dirty="0">
                <a:solidFill>
                  <a:schemeClr val="tx2"/>
                </a:solidFill>
              </a:rPr>
            </a:br>
            <a:r>
              <a:rPr lang="en-US" sz="2400" b="1" dirty="0">
                <a:solidFill>
                  <a:schemeClr val="tx2"/>
                </a:solidFill>
              </a:rPr>
              <a:t>WEED CONTROL</a:t>
            </a:r>
            <a:endParaRPr lang="en-US" sz="2400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1" r="19991"/>
          <a:stretch>
            <a:fillRect/>
          </a:stretch>
        </p:blipFill>
        <p:spPr bwMode="auto">
          <a:xfrm>
            <a:off x="1145894" y="856527"/>
            <a:ext cx="1823111" cy="24138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4705" y="2380790"/>
            <a:ext cx="3298784" cy="303629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charset="2"/>
              <a:buChar char="u"/>
            </a:pPr>
            <a:r>
              <a:rPr lang="en-US" sz="2000" b="1" dirty="0">
                <a:solidFill>
                  <a:srgbClr val="BF4D00"/>
                </a:solidFill>
              </a:rPr>
              <a:t>Why use a pre-emergent</a:t>
            </a:r>
          </a:p>
          <a:p>
            <a:endParaRPr lang="en-US" sz="2000" b="1" dirty="0">
              <a:solidFill>
                <a:srgbClr val="BF4D00"/>
              </a:solidFill>
            </a:endParaRPr>
          </a:p>
          <a:p>
            <a:pPr marL="285750" indent="-285750">
              <a:buFont typeface="Wingdings" charset="2"/>
              <a:buChar char="u"/>
            </a:pPr>
            <a:r>
              <a:rPr lang="en-US" sz="2000" b="1" dirty="0">
                <a:solidFill>
                  <a:srgbClr val="BF4D00"/>
                </a:solidFill>
              </a:rPr>
              <a:t>When to apply a pre-emergent - March</a:t>
            </a:r>
          </a:p>
          <a:p>
            <a:endParaRPr lang="en-US" sz="2000" b="1" u="sng" dirty="0">
              <a:solidFill>
                <a:srgbClr val="BF4D00"/>
              </a:solidFill>
            </a:endParaRPr>
          </a:p>
          <a:p>
            <a:pPr marL="285750" indent="-285750">
              <a:buFont typeface="Wingdings" charset="2"/>
              <a:buChar char="u"/>
            </a:pPr>
            <a:r>
              <a:rPr lang="en-US" sz="2000" b="1" dirty="0">
                <a:solidFill>
                  <a:srgbClr val="BF4D00"/>
                </a:solidFill>
              </a:rPr>
              <a:t>Kind of pre-emergent to apply</a:t>
            </a:r>
          </a:p>
        </p:txBody>
      </p:sp>
    </p:spTree>
    <p:extLst>
      <p:ext uri="{BB962C8B-B14F-4D97-AF65-F5344CB8AC3E}">
        <p14:creationId xmlns:p14="http://schemas.microsoft.com/office/powerpoint/2010/main" val="127489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666" y="542202"/>
            <a:ext cx="2801908" cy="63596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WATERING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87761" y="14668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5249" y="1219668"/>
            <a:ext cx="6921717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The irrigation system will be switched to OFF position October through May and the following run times in those months will only apply during periods of drought.</a:t>
            </a:r>
          </a:p>
          <a:p>
            <a:endParaRPr lang="en-US" sz="1600" b="1" dirty="0">
              <a:solidFill>
                <a:srgbClr val="BF4D00"/>
              </a:solidFill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1600" b="1" dirty="0">
                <a:solidFill>
                  <a:srgbClr val="BF4D00"/>
                </a:solidFill>
              </a:rPr>
              <a:t>FEBRUARY – Set to run 1 time every 2 weeks</a:t>
            </a:r>
          </a:p>
          <a:p>
            <a:pPr marL="285750" indent="-285750">
              <a:buFont typeface="Wingdings" charset="2"/>
              <a:buChar char="v"/>
            </a:pPr>
            <a:endParaRPr lang="en-US" sz="1600" b="1" dirty="0">
              <a:solidFill>
                <a:srgbClr val="BF4D00"/>
              </a:solidFill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MARCH, APRIL, MAY – Set to run 1 time every 7 to 10 days</a:t>
            </a:r>
          </a:p>
          <a:p>
            <a:pPr marL="285750" indent="-285750">
              <a:buFont typeface="Wingdings" charset="2"/>
              <a:buChar char="v"/>
            </a:pPr>
            <a:endParaRPr lang="en-US" sz="1600" b="1" dirty="0">
              <a:solidFill>
                <a:srgbClr val="BF4D00"/>
              </a:solidFill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1600" b="1" dirty="0">
                <a:solidFill>
                  <a:srgbClr val="BF4D00"/>
                </a:solidFill>
              </a:rPr>
              <a:t>JUNE– Set to run 1 to 2 times per week</a:t>
            </a:r>
          </a:p>
          <a:p>
            <a:pPr marL="285750" indent="-285750">
              <a:buFont typeface="Wingdings" charset="2"/>
              <a:buChar char="v"/>
            </a:pPr>
            <a:endParaRPr lang="en-US" sz="1600" b="1" dirty="0">
              <a:solidFill>
                <a:srgbClr val="BF4D00"/>
              </a:solidFill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1600" b="1" dirty="0">
                <a:solidFill>
                  <a:srgbClr val="BF4D00"/>
                </a:solidFill>
              </a:rPr>
              <a:t>JULY – Set to run 2 times per week</a:t>
            </a:r>
          </a:p>
          <a:p>
            <a:pPr marL="285750" indent="-285750">
              <a:buFont typeface="Wingdings" charset="2"/>
              <a:buChar char="v"/>
            </a:pPr>
            <a:endParaRPr lang="en-US" sz="1600" b="1" dirty="0">
              <a:solidFill>
                <a:srgbClr val="BF4D00"/>
              </a:solidFill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1600" b="1" dirty="0">
                <a:solidFill>
                  <a:srgbClr val="BF4D00"/>
                </a:solidFill>
              </a:rPr>
              <a:t>AUGUST– Set to run 1 to 2 times per week</a:t>
            </a:r>
          </a:p>
          <a:p>
            <a:pPr marL="285750" indent="-285750">
              <a:buFont typeface="Wingdings" charset="2"/>
              <a:buChar char="v"/>
            </a:pPr>
            <a:endParaRPr lang="en-US" sz="1600" b="1" dirty="0">
              <a:solidFill>
                <a:srgbClr val="BF4D00"/>
              </a:solidFill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1600" b="1" dirty="0">
                <a:solidFill>
                  <a:srgbClr val="BF4D00"/>
                </a:solidFill>
              </a:rPr>
              <a:t>SEPTEMBER – Set to run 1 time per week</a:t>
            </a:r>
          </a:p>
          <a:p>
            <a:pPr marL="285750" indent="-285750">
              <a:buFont typeface="Wingdings" charset="2"/>
              <a:buChar char="v"/>
            </a:pPr>
            <a:endParaRPr lang="en-US" sz="1600" b="1" dirty="0">
              <a:solidFill>
                <a:srgbClr val="BF4D00"/>
              </a:solidFill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1600" b="1" dirty="0">
                <a:solidFill>
                  <a:srgbClr val="BF4D00"/>
                </a:solidFill>
              </a:rPr>
              <a:t>OCTOBER – Set to run 1 time every 7 to 10 days</a:t>
            </a:r>
          </a:p>
          <a:p>
            <a:pPr marL="285750" indent="-285750">
              <a:buFont typeface="Wingdings" charset="2"/>
              <a:buChar char="v"/>
            </a:pPr>
            <a:endParaRPr lang="en-US" sz="1600" b="1" dirty="0">
              <a:solidFill>
                <a:srgbClr val="BF4D00"/>
              </a:solidFill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1600" b="1" dirty="0">
                <a:solidFill>
                  <a:srgbClr val="BF4D00"/>
                </a:solidFill>
              </a:rPr>
              <a:t>NOVEMBER – Set to run 1 time every 2 weeks</a:t>
            </a:r>
          </a:p>
          <a:p>
            <a:pPr marL="285750" indent="-285750">
              <a:buFont typeface="Wingdings" charset="2"/>
              <a:buChar char="v"/>
            </a:pPr>
            <a:endParaRPr lang="en-US" sz="1600" b="1" dirty="0">
              <a:solidFill>
                <a:srgbClr val="BF4D00"/>
              </a:solidFill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1600" b="1" dirty="0">
                <a:solidFill>
                  <a:srgbClr val="BF4D00"/>
                </a:solidFill>
              </a:rPr>
              <a:t>DECEMBER AND JANUARY – Turn Controller OFF</a:t>
            </a:r>
          </a:p>
        </p:txBody>
      </p:sp>
    </p:spTree>
    <p:extLst>
      <p:ext uri="{BB962C8B-B14F-4D97-AF65-F5344CB8AC3E}">
        <p14:creationId xmlns:p14="http://schemas.microsoft.com/office/powerpoint/2010/main" val="1831260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FIRE ANT CONTROL – 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TEXAS TWO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STEP ONE – Apply a bait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937712" y="2358848"/>
            <a:ext cx="3829050" cy="3424107"/>
          </a:xfrm>
        </p:spPr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STEP TWO – Mound Treatment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299" y="3153693"/>
            <a:ext cx="2794000" cy="279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268" y="3119720"/>
            <a:ext cx="2861945" cy="286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3700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7308-2433-CE41-AEE3-A44A14A22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609600"/>
            <a:ext cx="6337739" cy="893379"/>
          </a:xfrm>
        </p:spPr>
        <p:txBody>
          <a:bodyPr>
            <a:noAutofit/>
          </a:bodyPr>
          <a:lstStyle/>
          <a:p>
            <a:r>
              <a:rPr lang="en-US" sz="2800" b="1" dirty="0"/>
              <a:t>How to Attract Monarch Butterflies – Plant Milkweed and they will come!</a:t>
            </a: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E0B8AFB-B94D-7641-B53E-450769E03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891" y="1641076"/>
            <a:ext cx="1221390" cy="1695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AEB04727-E3FB-934C-9614-6C153ED3BD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7519"/>
          <a:stretch/>
        </p:blipFill>
        <p:spPr bwMode="auto">
          <a:xfrm>
            <a:off x="1498720" y="1768588"/>
            <a:ext cx="2557621" cy="1568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aders Discuss Monarch-Butterfly Migration - The Atlantic">
            <a:extLst>
              <a:ext uri="{FF2B5EF4-FFF2-40B4-BE49-F238E27FC236}">
                <a16:creationId xmlns:a16="http://schemas.microsoft.com/office/drawing/2014/main" id="{0AF02324-7B44-8E47-9061-59E47B7F6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467" y="3648622"/>
            <a:ext cx="3810000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854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B0A1C-8BB7-F344-AF10-DDE3F3395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Elephant in Your Yard–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Freeze Damage</a:t>
            </a:r>
          </a:p>
        </p:txBody>
      </p:sp>
      <p:pic>
        <p:nvPicPr>
          <p:cNvPr id="3" name="Picture9">
            <a:extLst>
              <a:ext uri="{FF2B5EF4-FFF2-40B4-BE49-F238E27FC236}">
                <a16:creationId xmlns:a16="http://schemas.microsoft.com/office/drawing/2014/main" id="{00000000-0008-0000-0000-00004904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43490" y="2469515"/>
            <a:ext cx="2286000" cy="1599352"/>
          </a:xfrm>
          <a:prstGeom prst="rect">
            <a:avLst/>
          </a:prstGeom>
          <a:noFill/>
        </p:spPr>
      </p:pic>
      <p:pic>
        <p:nvPicPr>
          <p:cNvPr id="5" name="Picture15">
            <a:extLst>
              <a:ext uri="{FF2B5EF4-FFF2-40B4-BE49-F238E27FC236}">
                <a16:creationId xmlns:a16="http://schemas.microsoft.com/office/drawing/2014/main" id="{00000000-0008-0000-0000-00004F04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43490" y="4234304"/>
            <a:ext cx="2286000" cy="1599352"/>
          </a:xfrm>
          <a:prstGeom prst="rect">
            <a:avLst/>
          </a:prstGeom>
          <a:noFill/>
        </p:spPr>
      </p:pic>
      <p:pic>
        <p:nvPicPr>
          <p:cNvPr id="6" name="Picture24">
            <a:extLst>
              <a:ext uri="{FF2B5EF4-FFF2-40B4-BE49-F238E27FC236}">
                <a16:creationId xmlns:a16="http://schemas.microsoft.com/office/drawing/2014/main" id="{00000000-0008-0000-0000-00005804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443394" y="4234304"/>
            <a:ext cx="2286000" cy="1596032"/>
          </a:xfrm>
          <a:prstGeom prst="rect">
            <a:avLst/>
          </a:prstGeom>
          <a:noFill/>
        </p:spPr>
      </p:pic>
      <p:pic>
        <p:nvPicPr>
          <p:cNvPr id="7" name="Picture23">
            <a:extLst>
              <a:ext uri="{FF2B5EF4-FFF2-40B4-BE49-F238E27FC236}">
                <a16:creationId xmlns:a16="http://schemas.microsoft.com/office/drawing/2014/main" id="{00000000-0008-0000-0000-00005704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443394" y="2469304"/>
            <a:ext cx="2286000" cy="1599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102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6ECC86-9E80-2D49-8767-03A5EC4D3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966" y="1297962"/>
            <a:ext cx="3386037" cy="3862617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BE PATIENT – Do not cut back too quickly</a:t>
            </a:r>
          </a:p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Maintain a good agronomic program</a:t>
            </a:r>
          </a:p>
          <a:p>
            <a:r>
              <a:rPr lang="en-US" sz="2400" dirty="0">
                <a:solidFill>
                  <a:srgbClr val="C00000"/>
                </a:solidFill>
              </a:rPr>
              <a:t>Trim back to living tissue or new buds</a:t>
            </a:r>
          </a:p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Avoid any new stress on plants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1">
            <a:extLst>
              <a:ext uri="{FF2B5EF4-FFF2-40B4-BE49-F238E27FC236}">
                <a16:creationId xmlns:a16="http://schemas.microsoft.com/office/drawing/2014/main" id="{00000000-0008-0000-0000-00004104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61434" y="919589"/>
            <a:ext cx="3090439" cy="2144933"/>
          </a:xfrm>
          <a:prstGeom prst="rect">
            <a:avLst/>
          </a:prstGeom>
          <a:noFill/>
        </p:spPr>
      </p:pic>
      <p:pic>
        <p:nvPicPr>
          <p:cNvPr id="7" name="Picture 6" descr="A picture containing outdoor, grass, aerie, dirt&#10;&#10;Description automatically generated">
            <a:extLst>
              <a:ext uri="{FF2B5EF4-FFF2-40B4-BE49-F238E27FC236}">
                <a16:creationId xmlns:a16="http://schemas.microsoft.com/office/drawing/2014/main" id="{DE1694B9-099D-844B-992F-2A9CA18B3AFA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2" r="21103"/>
          <a:stretch/>
        </p:blipFill>
        <p:spPr bwMode="auto">
          <a:xfrm rot="5400000">
            <a:off x="4634186" y="2756517"/>
            <a:ext cx="2144933" cy="30904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5992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TREE FERTILIZATION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Slow Release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2360271"/>
          </a:xfrm>
        </p:spPr>
        <p:txBody>
          <a:bodyPr>
            <a:normAutofit/>
          </a:bodyPr>
          <a:lstStyle/>
          <a:p>
            <a:r>
              <a:rPr lang="en-US" dirty="0"/>
              <a:t>Provide more uniform growth</a:t>
            </a:r>
          </a:p>
          <a:p>
            <a:r>
              <a:rPr lang="en-US" dirty="0"/>
              <a:t>Less likely to burn</a:t>
            </a:r>
          </a:p>
          <a:p>
            <a:r>
              <a:rPr lang="en-US" dirty="0"/>
              <a:t>Lasts longer in soil</a:t>
            </a:r>
          </a:p>
          <a:p>
            <a:r>
              <a:rPr lang="en-US" dirty="0"/>
              <a:t>Less polluting</a:t>
            </a:r>
          </a:p>
        </p:txBody>
      </p:sp>
      <p:pic>
        <p:nvPicPr>
          <p:cNvPr id="1026" name="Picture 2" descr="Live Oak Trees vs. Bermuda Grass">
            <a:extLst>
              <a:ext uri="{FF2B5EF4-FFF2-40B4-BE49-F238E27FC236}">
                <a16:creationId xmlns:a16="http://schemas.microsoft.com/office/drawing/2014/main" id="{A631B271-A8F0-A041-810F-5C8B6A65584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62" y="2160983"/>
            <a:ext cx="2585546" cy="3438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390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What do the 3 numbers on the bag mean?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265" y="1952169"/>
            <a:ext cx="3356358" cy="257779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16-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b="1" dirty="0">
                <a:solidFill>
                  <a:schemeClr val="accent4"/>
                </a:solidFill>
              </a:rPr>
              <a:t>8</a:t>
            </a:r>
          </a:p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27-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b="1" dirty="0">
                <a:solidFill>
                  <a:schemeClr val="accent4"/>
                </a:solidFill>
              </a:rPr>
              <a:t>2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</a:rPr>
              <a:t>Scott’s Green Max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32-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b="1" dirty="0">
                <a:solidFill>
                  <a:schemeClr val="accent4"/>
                </a:solidFill>
              </a:rPr>
              <a:t>4</a:t>
            </a:r>
          </a:p>
          <a:p>
            <a:endParaRPr lang="en-US" dirty="0"/>
          </a:p>
          <a:p>
            <a:r>
              <a:rPr lang="en-US" b="1" dirty="0">
                <a:solidFill>
                  <a:srgbClr val="8F5201"/>
                </a:solidFill>
              </a:rPr>
              <a:t>N = Nitrogen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 = Phosphorous</a:t>
            </a:r>
          </a:p>
          <a:p>
            <a:r>
              <a:rPr lang="en-US" b="1" dirty="0">
                <a:solidFill>
                  <a:schemeClr val="accent4"/>
                </a:solidFill>
              </a:rPr>
              <a:t>K = Potassium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623" y="1777393"/>
            <a:ext cx="3346442" cy="330321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2024952-2338-B64B-89E1-F14D455EBE3E}"/>
              </a:ext>
            </a:extLst>
          </p:cNvPr>
          <p:cNvSpPr txBox="1"/>
          <p:nvPr/>
        </p:nvSpPr>
        <p:spPr>
          <a:xfrm>
            <a:off x="704193" y="4742053"/>
            <a:ext cx="3174124" cy="67710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When to apply:</a:t>
            </a:r>
          </a:p>
          <a:p>
            <a:r>
              <a:rPr lang="en-US" sz="2000" dirty="0">
                <a:solidFill>
                  <a:schemeClr val="bg1"/>
                </a:solidFill>
              </a:rPr>
              <a:t>April, May and September</a:t>
            </a:r>
          </a:p>
        </p:txBody>
      </p:sp>
    </p:spTree>
    <p:extLst>
      <p:ext uri="{BB962C8B-B14F-4D97-AF65-F5344CB8AC3E}">
        <p14:creationId xmlns:p14="http://schemas.microsoft.com/office/powerpoint/2010/main" val="403273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5" name="Isosceles Triangle 84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9" name="Rectangle 88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33484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468234" y="3681413"/>
            <a:ext cx="357266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1926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7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400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068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694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4568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223" y="-8467"/>
            <a:ext cx="4495777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9272" y="609600"/>
            <a:ext cx="3791762" cy="99861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Where to apply FERTILIZER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2" name="Picture 4" descr="How To Fertilize Your Trees - Concord Carpenter">
            <a:extLst>
              <a:ext uri="{FF2B5EF4-FFF2-40B4-BE49-F238E27FC236}">
                <a16:creationId xmlns:a16="http://schemas.microsoft.com/office/drawing/2014/main" id="{7009B2F0-FCD1-154F-86DF-4647306D0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7938" y="1608217"/>
            <a:ext cx="3369210" cy="32681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38D61BCF-86C2-47AF-B327-5DBA7C0B3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88193" y="1699763"/>
            <a:ext cx="3384741" cy="439587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Apply ½ pound per inch trunk diameter spread evenly from trunk out to dripline of tree</a:t>
            </a:r>
          </a:p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Water tree thoroughly after applying fertilizer</a:t>
            </a:r>
          </a:p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Mulch tree ring after fertilization to conserve moisture and better utilization of fertilizer</a:t>
            </a:r>
          </a:p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Apply a double ground brown or black mulch around the tree</a:t>
            </a:r>
          </a:p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Tree rings should be no larger than 4 feet in diameter</a:t>
            </a:r>
          </a:p>
        </p:txBody>
      </p:sp>
    </p:spTree>
    <p:extLst>
      <p:ext uri="{BB962C8B-B14F-4D97-AF65-F5344CB8AC3E}">
        <p14:creationId xmlns:p14="http://schemas.microsoft.com/office/powerpoint/2010/main" val="824075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62711-764A-A544-8131-C0AB74818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Correct Pruning of Trees</a:t>
            </a:r>
          </a:p>
        </p:txBody>
      </p:sp>
      <p:pic>
        <p:nvPicPr>
          <p:cNvPr id="3074" name="Picture 2" descr="Signs You Need To Prune Your Trees - Hedge King">
            <a:extLst>
              <a:ext uri="{FF2B5EF4-FFF2-40B4-BE49-F238E27FC236}">
                <a16:creationId xmlns:a16="http://schemas.microsoft.com/office/drawing/2014/main" id="{B8589F76-8EA2-C141-A52B-9314A418D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89" y="1571516"/>
            <a:ext cx="3683000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runing">
            <a:extLst>
              <a:ext uri="{FF2B5EF4-FFF2-40B4-BE49-F238E27FC236}">
                <a16:creationId xmlns:a16="http://schemas.microsoft.com/office/drawing/2014/main" id="{AEA62494-5759-D04E-B774-69B99A3D6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1" y="4181012"/>
            <a:ext cx="3594100" cy="226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C42C4B-E779-F847-84D2-4F2984BB4910}"/>
              </a:ext>
            </a:extLst>
          </p:cNvPr>
          <p:cNvSpPr txBox="1"/>
          <p:nvPr/>
        </p:nvSpPr>
        <p:spPr>
          <a:xfrm>
            <a:off x="4876799" y="1660634"/>
            <a:ext cx="25750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Remove: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broken branches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Sucker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Root sprouts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Crossover branches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A8788B-894E-F741-A58D-7CDA6EF6983C}"/>
              </a:ext>
            </a:extLst>
          </p:cNvPr>
          <p:cNvSpPr txBox="1"/>
          <p:nvPr/>
        </p:nvSpPr>
        <p:spPr>
          <a:xfrm>
            <a:off x="4876800" y="4004329"/>
            <a:ext cx="2080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For quicker healing, final cut is at branch bark ridge</a:t>
            </a:r>
          </a:p>
        </p:txBody>
      </p:sp>
    </p:spTree>
    <p:extLst>
      <p:ext uri="{BB962C8B-B14F-4D97-AF65-F5344CB8AC3E}">
        <p14:creationId xmlns:p14="http://schemas.microsoft.com/office/powerpoint/2010/main" val="705315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A1613-00C9-E540-9AB2-8C03C92C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283" y="1007402"/>
            <a:ext cx="4969234" cy="107364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BAD NEWS FOR TREES:  </a:t>
            </a:r>
            <a:br>
              <a:rPr lang="en-US" dirty="0"/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Monitor tree staking</a:t>
            </a:r>
          </a:p>
        </p:txBody>
      </p:sp>
      <p:pic>
        <p:nvPicPr>
          <p:cNvPr id="6" name="Content Placeholder 5" descr="A picture containing indoor, tiled&#10;&#10;Description automatically generated">
            <a:extLst>
              <a:ext uri="{FF2B5EF4-FFF2-40B4-BE49-F238E27FC236}">
                <a16:creationId xmlns:a16="http://schemas.microsoft.com/office/drawing/2014/main" id="{462A3E14-C7D7-BC42-8C7E-8DFE29C4020A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8672" y="2833072"/>
            <a:ext cx="3548885" cy="2661663"/>
          </a:xfrm>
        </p:spPr>
      </p:pic>
      <p:pic>
        <p:nvPicPr>
          <p:cNvPr id="5122" name="Picture 2" descr="Embedded Wires, Nylon Cord, and Wire Baskets | University of Maryland  Extension">
            <a:extLst>
              <a:ext uri="{FF2B5EF4-FFF2-40B4-BE49-F238E27FC236}">
                <a16:creationId xmlns:a16="http://schemas.microsoft.com/office/drawing/2014/main" id="{269C49E7-31A1-2944-8D41-C64ED343BC50}"/>
              </a:ext>
            </a:extLst>
          </p:cNvPr>
          <p:cNvPicPr>
            <a:picLocks noGrp="1" noChangeAspect="1" noChangeArrowheads="1"/>
          </p:cNvPicPr>
          <p:nvPr>
            <p:ph sz="quarter" idx="1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0" r="10421"/>
          <a:stretch/>
        </p:blipFill>
        <p:spPr bwMode="auto">
          <a:xfrm>
            <a:off x="3846786" y="2971775"/>
            <a:ext cx="2785241" cy="2661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452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F9C24F-AF07-194E-B134-E151F07D5C8F}"/>
              </a:ext>
            </a:extLst>
          </p:cNvPr>
          <p:cNvSpPr txBox="1"/>
          <p:nvPr/>
        </p:nvSpPr>
        <p:spPr>
          <a:xfrm>
            <a:off x="599089" y="4240926"/>
            <a:ext cx="66450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Correct Pruning of Shrubs: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Pick prune back to new buds or green branches</a:t>
            </a:r>
          </a:p>
        </p:txBody>
      </p:sp>
      <p:pic>
        <p:nvPicPr>
          <p:cNvPr id="4098" name="Picture 2" descr="frost damage Archives - Ramblings from a Desert Garden">
            <a:extLst>
              <a:ext uri="{FF2B5EF4-FFF2-40B4-BE49-F238E27FC236}">
                <a16:creationId xmlns:a16="http://schemas.microsoft.com/office/drawing/2014/main" id="{0DD6B279-A055-4C49-AAA4-BEF0E5A83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89" y="1415938"/>
            <a:ext cx="3203028" cy="2402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hrub Pruning Dos and Don'ts - This Old House">
            <a:extLst>
              <a:ext uri="{FF2B5EF4-FFF2-40B4-BE49-F238E27FC236}">
                <a16:creationId xmlns:a16="http://schemas.microsoft.com/office/drawing/2014/main" id="{0172416E-1CE1-0345-A627-7DDECDF2D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568" y="1415938"/>
            <a:ext cx="3203028" cy="241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4941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{42A01DE7-C0C5-5D43-B367-5A35B67DCBD0}tf10001060</Template>
  <TotalTime>2199</TotalTime>
  <Words>388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</vt:lpstr>
      <vt:lpstr>WOLF RANCH HOA Meeting April 9, 2021</vt:lpstr>
      <vt:lpstr>The Elephant in Your Yard– Freeze Damage</vt:lpstr>
      <vt:lpstr>PowerPoint Presentation</vt:lpstr>
      <vt:lpstr>TREE FERTILIZATION</vt:lpstr>
      <vt:lpstr>What do the 3 numbers on the bag mean?  </vt:lpstr>
      <vt:lpstr>Where to apply FERTILIZER</vt:lpstr>
      <vt:lpstr>Correct Pruning of Trees</vt:lpstr>
      <vt:lpstr>BAD NEWS FOR TREES:   Monitor tree staking</vt:lpstr>
      <vt:lpstr>PowerPoint Presentation</vt:lpstr>
      <vt:lpstr>PRE-EMERGENT WEED CONTROL</vt:lpstr>
      <vt:lpstr>WATERING</vt:lpstr>
      <vt:lpstr>FIRE ANT CONTROL –  TEXAS TWO STEP</vt:lpstr>
      <vt:lpstr>How to Attract Monarch Butterflies – Plant Milkweed and they will come!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POMONA – HOA Meeting March 23, 2017</dc:title>
  <dc:creator>Suzanne Moon</dc:creator>
  <cp:lastModifiedBy>Dana Thomas</cp:lastModifiedBy>
  <cp:revision>38</cp:revision>
  <cp:lastPrinted>2021-03-01T14:49:45Z</cp:lastPrinted>
  <dcterms:created xsi:type="dcterms:W3CDTF">2017-03-07T17:16:10Z</dcterms:created>
  <dcterms:modified xsi:type="dcterms:W3CDTF">2021-04-09T19:41:53Z</dcterms:modified>
</cp:coreProperties>
</file>